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5" r:id="rId1"/>
  </p:sldMasterIdLst>
  <p:notesMasterIdLst>
    <p:notesMasterId r:id="rId24"/>
  </p:notesMasterIdLst>
  <p:handoutMasterIdLst>
    <p:handoutMasterId r:id="rId25"/>
  </p:handoutMasterIdLst>
  <p:sldIdLst>
    <p:sldId id="261" r:id="rId2"/>
    <p:sldId id="257" r:id="rId3"/>
    <p:sldId id="262" r:id="rId4"/>
    <p:sldId id="263" r:id="rId5"/>
    <p:sldId id="264" r:id="rId6"/>
    <p:sldId id="265" r:id="rId7"/>
    <p:sldId id="266" r:id="rId8"/>
    <p:sldId id="267" r:id="rId9"/>
    <p:sldId id="269" r:id="rId10"/>
    <p:sldId id="270" r:id="rId11"/>
    <p:sldId id="274" r:id="rId12"/>
    <p:sldId id="275" r:id="rId13"/>
    <p:sldId id="276" r:id="rId14"/>
    <p:sldId id="285" r:id="rId15"/>
    <p:sldId id="277" r:id="rId16"/>
    <p:sldId id="282" r:id="rId17"/>
    <p:sldId id="283" r:id="rId18"/>
    <p:sldId id="284" r:id="rId19"/>
    <p:sldId id="259" r:id="rId20"/>
    <p:sldId id="287" r:id="rId21"/>
    <p:sldId id="288" r:id="rId22"/>
    <p:sldId id="286"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7F6E"/>
    <a:srgbClr val="FFFFFF"/>
    <a:srgbClr val="CC3300"/>
    <a:srgbClr val="FF9900"/>
    <a:srgbClr val="000000"/>
    <a:srgbClr val="FFCC00"/>
    <a:srgbClr val="990033"/>
    <a:srgbClr val="00FF00"/>
    <a:srgbClr val="6600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Objects="1">
      <p:cViewPr>
        <p:scale>
          <a:sx n="110" d="100"/>
          <a:sy n="110" d="100"/>
        </p:scale>
        <p:origin x="-1764" y="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9" charset="-52"/>
                <a:ea typeface="ＭＳ Ｐゴシック" pitchFamily="-109" charset="-128"/>
                <a:cs typeface="ＭＳ Ｐゴシック" pitchFamily="-109" charset="-128"/>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67452AA4-1C5A-4158-815B-F5E3DE35E9AA}" type="datetime1">
              <a:rPr lang="en-US"/>
              <a:pPr>
                <a:defRPr/>
              </a:pPr>
              <a:t>7/24/2018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9" charset="-52"/>
                <a:ea typeface="ＭＳ Ｐゴシック" pitchFamily="-109" charset="-128"/>
                <a:cs typeface="ＭＳ Ｐゴシック" pitchFamily="-109" charset="-128"/>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FD05AB15-7F5D-4FF3-A762-F7084780EB19}" type="slidenum">
              <a:rPr lang="en-US"/>
              <a:pPr>
                <a:defRPr/>
              </a:pPr>
              <a:t>‹#›</a:t>
            </a:fld>
            <a:endParaRPr lang="en-US"/>
          </a:p>
        </p:txBody>
      </p:sp>
    </p:spTree>
    <p:extLst>
      <p:ext uri="{BB962C8B-B14F-4D97-AF65-F5344CB8AC3E}">
        <p14:creationId xmlns:p14="http://schemas.microsoft.com/office/powerpoint/2010/main" val="10591065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9" charset="-52"/>
                <a:ea typeface="ＭＳ Ｐゴシック" pitchFamily="-109" charset="-128"/>
                <a:cs typeface="ＭＳ Ｐゴシック" pitchFamily="-109" charset="-128"/>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8032B22E-714C-4645-BDA2-E01998FE5FF9}" type="datetime1">
              <a:rPr lang="en-US"/>
              <a:pPr>
                <a:defRPr/>
              </a:pPr>
              <a:t>7/24/2018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9" charset="-52"/>
                <a:ea typeface="ＭＳ Ｐゴシック" pitchFamily="-109" charset="-128"/>
                <a:cs typeface="ＭＳ Ｐゴシック" pitchFamily="-109" charset="-128"/>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399F040F-679F-4B7C-A587-6CDAE911D080}" type="slidenum">
              <a:rPr lang="en-US"/>
              <a:pPr>
                <a:defRPr/>
              </a:pPr>
              <a:t>‹#›</a:t>
            </a:fld>
            <a:endParaRPr lang="en-US"/>
          </a:p>
        </p:txBody>
      </p:sp>
    </p:spTree>
    <p:extLst>
      <p:ext uri="{BB962C8B-B14F-4D97-AF65-F5344CB8AC3E}">
        <p14:creationId xmlns:p14="http://schemas.microsoft.com/office/powerpoint/2010/main" val="228424386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7315200" y="0"/>
            <a:ext cx="1828800" cy="1219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1295400" y="2743200"/>
            <a:ext cx="7620000" cy="555625"/>
          </a:xfrm>
        </p:spPr>
        <p:txBody>
          <a:bodyPr anchor="t">
            <a:normAutofit/>
          </a:bodyPr>
          <a:lstStyle>
            <a:lvl1pPr>
              <a:defRPr sz="2400" cap="all">
                <a:solidFill>
                  <a:srgbClr val="887F6E"/>
                </a:solidFill>
              </a:defRPr>
            </a:lvl1pPr>
          </a:lstStyle>
          <a:p>
            <a:r>
              <a:rPr lang="en-GB" dirty="0" smtClean="0"/>
              <a:t>Click to edit Master title style</a:t>
            </a:r>
            <a:endParaRPr lang="en-US" dirty="0"/>
          </a:p>
        </p:txBody>
      </p:sp>
      <p:sp>
        <p:nvSpPr>
          <p:cNvPr id="9" name="Text Placeholder 8"/>
          <p:cNvSpPr>
            <a:spLocks noGrp="1"/>
          </p:cNvSpPr>
          <p:nvPr>
            <p:ph type="body" sz="quarter" idx="12"/>
          </p:nvPr>
        </p:nvSpPr>
        <p:spPr>
          <a:xfrm>
            <a:off x="3886200" y="5715000"/>
            <a:ext cx="5029200" cy="990600"/>
          </a:xfrm>
        </p:spPr>
        <p:txBody>
          <a:bodyPr/>
          <a:lstStyle>
            <a:lvl1pPr algn="r">
              <a:defRPr sz="1600"/>
            </a:lvl1pPr>
          </a:lstStyle>
          <a:p>
            <a:pPr lvl="0"/>
            <a:r>
              <a:rPr lang="en-GB" dirty="0" smtClean="0"/>
              <a:t>Click to edit Master text styles</a:t>
            </a:r>
          </a:p>
        </p:txBody>
      </p:sp>
      <p:sp>
        <p:nvSpPr>
          <p:cNvPr id="4" name="Subtitle 6"/>
          <p:cNvSpPr>
            <a:spLocks noGrp="1"/>
          </p:cNvSpPr>
          <p:nvPr>
            <p:ph type="subTitle" idx="1"/>
          </p:nvPr>
        </p:nvSpPr>
        <p:spPr>
          <a:xfrm>
            <a:off x="1295400" y="3298825"/>
            <a:ext cx="7620000" cy="457200"/>
          </a:xfrm>
        </p:spPr>
        <p:txBody>
          <a:bodyPr/>
          <a:lstStyle>
            <a:lvl1pPr algn="r">
              <a:defRPr sz="1800">
                <a:solidFill>
                  <a:schemeClr val="tx1"/>
                </a:solidFill>
              </a:defRPr>
            </a:lvl1pPr>
          </a:lstStyle>
          <a:p>
            <a:endParaRPr lang="en-US" dirty="0"/>
          </a:p>
        </p:txBody>
      </p:sp>
    </p:spTree>
    <p:extLst>
      <p:ext uri="{BB962C8B-B14F-4D97-AF65-F5344CB8AC3E}">
        <p14:creationId xmlns:p14="http://schemas.microsoft.com/office/powerpoint/2010/main" val="127404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10" name="Text Placeholder 9"/>
          <p:cNvSpPr>
            <a:spLocks noGrp="1"/>
          </p:cNvSpPr>
          <p:nvPr>
            <p:ph type="body" sz="quarter" idx="12"/>
          </p:nvPr>
        </p:nvSpPr>
        <p:spPr>
          <a:xfrm>
            <a:off x="457200" y="1753200"/>
            <a:ext cx="8229600" cy="44100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pPr>
              <a:defRPr/>
            </a:pPr>
            <a:fld id="{5D890DD5-4EAE-4C59-B089-E17FF1331F9D}" type="slidenum">
              <a:rPr lang="en-US"/>
              <a:pPr>
                <a:defRPr/>
              </a:pPr>
              <a:t>‹#›</a:t>
            </a:fld>
            <a:endParaRPr lang="en-US"/>
          </a:p>
        </p:txBody>
      </p:sp>
    </p:spTree>
    <p:extLst>
      <p:ext uri="{BB962C8B-B14F-4D97-AF65-F5344CB8AC3E}">
        <p14:creationId xmlns:p14="http://schemas.microsoft.com/office/powerpoint/2010/main" val="26082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GB"/>
              <a:t>Footer - add copy here</a:t>
            </a:r>
            <a:endParaRPr lang="en-US"/>
          </a:p>
        </p:txBody>
      </p:sp>
      <p:sp>
        <p:nvSpPr>
          <p:cNvPr id="4" name="Slide Number Placeholder 5"/>
          <p:cNvSpPr>
            <a:spLocks noGrp="1"/>
          </p:cNvSpPr>
          <p:nvPr>
            <p:ph type="sldNum" sz="quarter" idx="11"/>
          </p:nvPr>
        </p:nvSpPr>
        <p:spPr/>
        <p:txBody>
          <a:bodyPr/>
          <a:lstStyle>
            <a:lvl1pPr>
              <a:defRPr/>
            </a:lvl1pPr>
          </a:lstStyle>
          <a:p>
            <a:pPr>
              <a:defRPr/>
            </a:pPr>
            <a:fld id="{4B21EB19-F9C6-4D22-B05B-AF9F0BC62605}" type="slidenum">
              <a:rPr lang="en-US"/>
              <a:pPr>
                <a:defRPr/>
              </a:pPr>
              <a:t>‹#›</a:t>
            </a:fld>
            <a:endParaRPr lang="en-US"/>
          </a:p>
        </p:txBody>
      </p:sp>
    </p:spTree>
    <p:extLst>
      <p:ext uri="{BB962C8B-B14F-4D97-AF65-F5344CB8AC3E}">
        <p14:creationId xmlns:p14="http://schemas.microsoft.com/office/powerpoint/2010/main" val="242653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200" y="1752600"/>
            <a:ext cx="8229600" cy="4373563"/>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GB"/>
              <a:t>Footer - add copy here</a:t>
            </a:r>
            <a:endParaRPr lang="en-US"/>
          </a:p>
        </p:txBody>
      </p:sp>
      <p:sp>
        <p:nvSpPr>
          <p:cNvPr id="5" name="Slide Number Placeholder 5"/>
          <p:cNvSpPr>
            <a:spLocks noGrp="1"/>
          </p:cNvSpPr>
          <p:nvPr>
            <p:ph type="sldNum" sz="quarter" idx="11"/>
          </p:nvPr>
        </p:nvSpPr>
        <p:spPr/>
        <p:txBody>
          <a:bodyPr/>
          <a:lstStyle>
            <a:lvl1pPr>
              <a:defRPr/>
            </a:lvl1pPr>
          </a:lstStyle>
          <a:p>
            <a:pPr>
              <a:defRPr/>
            </a:pPr>
            <a:fld id="{479709D6-EEBF-4EA0-860E-DC8EE6010BBD}" type="slidenum">
              <a:rPr lang="en-US"/>
              <a:pPr>
                <a:defRPr/>
              </a:pPr>
              <a:t>‹#›</a:t>
            </a:fld>
            <a:endParaRPr lang="en-US"/>
          </a:p>
        </p:txBody>
      </p:sp>
    </p:spTree>
    <p:extLst>
      <p:ext uri="{BB962C8B-B14F-4D97-AF65-F5344CB8AC3E}">
        <p14:creationId xmlns:p14="http://schemas.microsoft.com/office/powerpoint/2010/main" val="188306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752599"/>
            <a:ext cx="8229600" cy="35052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457200" y="5334000"/>
            <a:ext cx="8229600" cy="3810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8" name="Title 1"/>
          <p:cNvSpPr>
            <a:spLocks noGrp="1"/>
          </p:cNvSpPr>
          <p:nvPr>
            <p:ph type="title"/>
          </p:nvPr>
        </p:nvSpPr>
        <p:spPr>
          <a:xfrm>
            <a:off x="457200" y="914400"/>
            <a:ext cx="8229600" cy="685800"/>
          </a:xfrm>
        </p:spPr>
        <p:txBody>
          <a:bodyPr/>
          <a:lstStyle/>
          <a:p>
            <a:r>
              <a:rPr lang="en-GB"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GB"/>
              <a:t>Footer - add copy here</a:t>
            </a:r>
            <a:endParaRPr lang="en-US"/>
          </a:p>
        </p:txBody>
      </p:sp>
      <p:sp>
        <p:nvSpPr>
          <p:cNvPr id="6" name="Slide Number Placeholder 5"/>
          <p:cNvSpPr>
            <a:spLocks noGrp="1"/>
          </p:cNvSpPr>
          <p:nvPr>
            <p:ph type="sldNum" sz="quarter" idx="11"/>
          </p:nvPr>
        </p:nvSpPr>
        <p:spPr/>
        <p:txBody>
          <a:bodyPr/>
          <a:lstStyle>
            <a:lvl1pPr>
              <a:defRPr/>
            </a:lvl1pPr>
          </a:lstStyle>
          <a:p>
            <a:pPr>
              <a:defRPr/>
            </a:pPr>
            <a:fld id="{ECE6EDD6-4C88-47E0-89D4-D8185637DF3E}" type="slidenum">
              <a:rPr lang="en-US"/>
              <a:pPr>
                <a:defRPr/>
              </a:pPr>
              <a:t>‹#›</a:t>
            </a:fld>
            <a:endParaRPr lang="en-US"/>
          </a:p>
        </p:txBody>
      </p:sp>
    </p:spTree>
    <p:extLst>
      <p:ext uri="{BB962C8B-B14F-4D97-AF65-F5344CB8AC3E}">
        <p14:creationId xmlns:p14="http://schemas.microsoft.com/office/powerpoint/2010/main" val="1955556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da-DK" smtClean="0"/>
              <a:t>Click to edit Master title style</a:t>
            </a:r>
            <a:endParaRPr lang="en-US" altLang="da-DK" smtClean="0"/>
          </a:p>
        </p:txBody>
      </p:sp>
      <p:sp>
        <p:nvSpPr>
          <p:cNvPr id="1027"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da-DK" smtClean="0"/>
              <a:t>Click to edit Master text styles</a:t>
            </a:r>
          </a:p>
          <a:p>
            <a:pPr lvl="1"/>
            <a:r>
              <a:rPr lang="en-GB" altLang="da-DK" smtClean="0"/>
              <a:t>Second level</a:t>
            </a:r>
          </a:p>
          <a:p>
            <a:pPr lvl="2"/>
            <a:r>
              <a:rPr lang="en-GB" altLang="da-DK" smtClean="0"/>
              <a:t>Third level</a:t>
            </a:r>
          </a:p>
          <a:p>
            <a:pPr lvl="3"/>
            <a:r>
              <a:rPr lang="en-GB" altLang="da-DK" smtClean="0"/>
              <a:t>Fourth level</a:t>
            </a:r>
          </a:p>
          <a:p>
            <a:pPr lvl="4"/>
            <a:r>
              <a:rPr lang="en-GB" altLang="da-DK" smtClean="0"/>
              <a:t>Fifth level</a:t>
            </a:r>
          </a:p>
        </p:txBody>
      </p:sp>
      <p:sp>
        <p:nvSpPr>
          <p:cNvPr id="4" name="Date Placeholder 3"/>
          <p:cNvSpPr>
            <a:spLocks noGrp="1"/>
          </p:cNvSpPr>
          <p:nvPr>
            <p:ph type="dt" sz="half" idx="2"/>
          </p:nvPr>
        </p:nvSpPr>
        <p:spPr>
          <a:xfrm>
            <a:off x="457200" y="6356350"/>
            <a:ext cx="53340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87F6E"/>
                </a:solidFill>
                <a:latin typeface="Arial" charset="0"/>
                <a:ea typeface="ＭＳ Ｐゴシック" charset="0"/>
                <a:cs typeface="ＭＳ Ｐゴシック" charset="0"/>
              </a:defRPr>
            </a:lvl1pPr>
          </a:lstStyle>
          <a:p>
            <a:pPr>
              <a:defRPr/>
            </a:pPr>
            <a:r>
              <a:rPr lang="en-GB" dirty="0"/>
              <a:t>Footer - add copy here</a:t>
            </a:r>
            <a:endParaRPr lang="en-US" dirty="0"/>
          </a:p>
        </p:txBody>
      </p:sp>
      <p:sp>
        <p:nvSpPr>
          <p:cNvPr id="6" name="Slide Number Placeholder 5"/>
          <p:cNvSpPr>
            <a:spLocks noGrp="1"/>
          </p:cNvSpPr>
          <p:nvPr>
            <p:ph type="sldNum" sz="quarter" idx="4"/>
          </p:nvPr>
        </p:nvSpPr>
        <p:spPr>
          <a:xfrm>
            <a:off x="7924800" y="6356350"/>
            <a:ext cx="7620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87F6E"/>
                </a:solidFill>
                <a:latin typeface="Arial" pitchFamily="34" charset="0"/>
              </a:defRPr>
            </a:lvl1pPr>
          </a:lstStyle>
          <a:p>
            <a:pPr>
              <a:defRPr/>
            </a:pPr>
            <a:fld id="{BED820F2-D83E-4C06-A5A0-DB783A1D77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86" r:id="rId2"/>
    <p:sldLayoutId id="2147483787" r:id="rId3"/>
    <p:sldLayoutId id="2147483788" r:id="rId4"/>
    <p:sldLayoutId id="2147483789" r:id="rId5"/>
  </p:sldLayoutIdLst>
  <p:hf hdr="0" ftr="0"/>
  <p:txStyles>
    <p:titleStyle>
      <a:lvl1pPr algn="r" defTabSz="457200" rtl="0" eaLnBrk="0" fontAlgn="base" hangingPunct="0">
        <a:spcBef>
          <a:spcPct val="0"/>
        </a:spcBef>
        <a:spcAft>
          <a:spcPct val="0"/>
        </a:spcAft>
        <a:defRPr sz="2200" b="1" kern="1200">
          <a:solidFill>
            <a:srgbClr val="FFFFFF"/>
          </a:solidFill>
          <a:latin typeface="Arial"/>
          <a:ea typeface="ＭＳ Ｐゴシック" pitchFamily="-65" charset="-128"/>
          <a:cs typeface="ＭＳ Ｐゴシック" pitchFamily="-106" charset="-128"/>
        </a:defRPr>
      </a:lvl1pPr>
      <a:lvl2pPr algn="r" defTabSz="457200" rtl="0" eaLnBrk="0" fontAlgn="base" hangingPunct="0">
        <a:spcBef>
          <a:spcPct val="0"/>
        </a:spcBef>
        <a:spcAft>
          <a:spcPct val="0"/>
        </a:spcAft>
        <a:defRPr sz="2200" b="1">
          <a:solidFill>
            <a:srgbClr val="FFFFFF"/>
          </a:solidFill>
          <a:latin typeface="Arial" pitchFamily="-65" charset="0"/>
          <a:ea typeface="ＭＳ Ｐゴシック" pitchFamily="-65" charset="-128"/>
          <a:cs typeface="ＭＳ Ｐゴシック" pitchFamily="-106" charset="-128"/>
        </a:defRPr>
      </a:lvl2pPr>
      <a:lvl3pPr algn="r" defTabSz="457200" rtl="0" eaLnBrk="0" fontAlgn="base" hangingPunct="0">
        <a:spcBef>
          <a:spcPct val="0"/>
        </a:spcBef>
        <a:spcAft>
          <a:spcPct val="0"/>
        </a:spcAft>
        <a:defRPr sz="2200" b="1">
          <a:solidFill>
            <a:srgbClr val="FFFFFF"/>
          </a:solidFill>
          <a:latin typeface="Arial" pitchFamily="-65" charset="0"/>
          <a:ea typeface="ＭＳ Ｐゴシック" pitchFamily="-65" charset="-128"/>
          <a:cs typeface="ＭＳ Ｐゴシック" pitchFamily="-106" charset="-128"/>
        </a:defRPr>
      </a:lvl3pPr>
      <a:lvl4pPr algn="r" defTabSz="457200" rtl="0" eaLnBrk="0" fontAlgn="base" hangingPunct="0">
        <a:spcBef>
          <a:spcPct val="0"/>
        </a:spcBef>
        <a:spcAft>
          <a:spcPct val="0"/>
        </a:spcAft>
        <a:defRPr sz="2200" b="1">
          <a:solidFill>
            <a:srgbClr val="FFFFFF"/>
          </a:solidFill>
          <a:latin typeface="Arial" pitchFamily="-65" charset="0"/>
          <a:ea typeface="ＭＳ Ｐゴシック" pitchFamily="-65" charset="-128"/>
          <a:cs typeface="ＭＳ Ｐゴシック" pitchFamily="-106" charset="-128"/>
        </a:defRPr>
      </a:lvl4pPr>
      <a:lvl5pPr algn="r" defTabSz="457200" rtl="0" eaLnBrk="0" fontAlgn="base" hangingPunct="0">
        <a:spcBef>
          <a:spcPct val="0"/>
        </a:spcBef>
        <a:spcAft>
          <a:spcPct val="0"/>
        </a:spcAft>
        <a:defRPr sz="2200" b="1">
          <a:solidFill>
            <a:srgbClr val="FFFFFF"/>
          </a:solidFill>
          <a:latin typeface="Arial" pitchFamily="-65" charset="0"/>
          <a:ea typeface="ＭＳ Ｐゴシック" pitchFamily="-65" charset="-128"/>
          <a:cs typeface="ＭＳ Ｐゴシック" pitchFamily="-106" charset="-128"/>
        </a:defRPr>
      </a:lvl5pPr>
      <a:lvl6pPr marL="457200" algn="r" defTabSz="457200" rtl="0" fontAlgn="base">
        <a:spcBef>
          <a:spcPct val="0"/>
        </a:spcBef>
        <a:spcAft>
          <a:spcPct val="0"/>
        </a:spcAft>
        <a:defRPr sz="2200" b="1">
          <a:solidFill>
            <a:schemeClr val="bg1"/>
          </a:solidFill>
          <a:latin typeface="Arial" pitchFamily="-65" charset="0"/>
          <a:ea typeface="ＭＳ Ｐゴシック" pitchFamily="-65" charset="-128"/>
        </a:defRPr>
      </a:lvl6pPr>
      <a:lvl7pPr marL="914400" algn="r" defTabSz="457200" rtl="0" fontAlgn="base">
        <a:spcBef>
          <a:spcPct val="0"/>
        </a:spcBef>
        <a:spcAft>
          <a:spcPct val="0"/>
        </a:spcAft>
        <a:defRPr sz="2200" b="1">
          <a:solidFill>
            <a:schemeClr val="bg1"/>
          </a:solidFill>
          <a:latin typeface="Arial" pitchFamily="-65" charset="0"/>
          <a:ea typeface="ＭＳ Ｐゴシック" pitchFamily="-65" charset="-128"/>
        </a:defRPr>
      </a:lvl7pPr>
      <a:lvl8pPr marL="1371600" algn="r" defTabSz="457200" rtl="0" fontAlgn="base">
        <a:spcBef>
          <a:spcPct val="0"/>
        </a:spcBef>
        <a:spcAft>
          <a:spcPct val="0"/>
        </a:spcAft>
        <a:defRPr sz="2200" b="1">
          <a:solidFill>
            <a:schemeClr val="bg1"/>
          </a:solidFill>
          <a:latin typeface="Arial" pitchFamily="-65" charset="0"/>
          <a:ea typeface="ＭＳ Ｐゴシック" pitchFamily="-65" charset="-128"/>
        </a:defRPr>
      </a:lvl8pPr>
      <a:lvl9pPr marL="1828800" algn="r" defTabSz="457200" rtl="0" fontAlgn="base">
        <a:spcBef>
          <a:spcPct val="0"/>
        </a:spcBef>
        <a:spcAft>
          <a:spcPct val="0"/>
        </a:spcAft>
        <a:defRPr sz="2200" b="1">
          <a:solidFill>
            <a:schemeClr val="bg1"/>
          </a:solidFill>
          <a:latin typeface="Arial"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defRPr sz="2200" kern="1200">
          <a:solidFill>
            <a:schemeClr val="tx1"/>
          </a:solidFill>
          <a:latin typeface="Arial"/>
          <a:ea typeface="ＭＳ Ｐゴシック" pitchFamily="-65" charset="-128"/>
          <a:cs typeface="ＭＳ Ｐゴシック" pitchFamily="-106" charset="-128"/>
        </a:defRPr>
      </a:lvl1pPr>
      <a:lvl2pPr marL="360363" indent="-360363" algn="l" defTabSz="457200" rtl="0" eaLnBrk="0" fontAlgn="base" hangingPunct="0">
        <a:spcBef>
          <a:spcPct val="20000"/>
        </a:spcBef>
        <a:spcAft>
          <a:spcPct val="0"/>
        </a:spcAft>
        <a:buClr>
          <a:srgbClr val="887F6E"/>
        </a:buClr>
        <a:buFont typeface="Arial" charset="0"/>
        <a:buChar char="•"/>
        <a:tabLst>
          <a:tab pos="360363" algn="l"/>
        </a:tabLst>
        <a:defRPr sz="2000" kern="1200">
          <a:solidFill>
            <a:schemeClr val="tx1"/>
          </a:solidFill>
          <a:latin typeface="Arial"/>
          <a:ea typeface="ＭＳ Ｐゴシック" pitchFamily="-65" charset="-128"/>
          <a:cs typeface="ＭＳ Ｐゴシック" pitchFamily="-106" charset="-128"/>
        </a:defRPr>
      </a:lvl2pPr>
      <a:lvl3pPr marL="719138" indent="-358775" algn="l" defTabSz="457200" rtl="0" eaLnBrk="0" fontAlgn="base" hangingPunct="0">
        <a:spcBef>
          <a:spcPct val="20000"/>
        </a:spcBef>
        <a:spcAft>
          <a:spcPct val="0"/>
        </a:spcAft>
        <a:buClr>
          <a:srgbClr val="887F6E"/>
        </a:buClr>
        <a:buFont typeface="Arial" charset="0"/>
        <a:buChar char="•"/>
        <a:defRPr kern="1200">
          <a:solidFill>
            <a:srgbClr val="000000"/>
          </a:solidFill>
          <a:latin typeface="Arial"/>
          <a:ea typeface="ＭＳ Ｐゴシック" pitchFamily="-65" charset="-128"/>
          <a:cs typeface="ＭＳ Ｐゴシック" pitchFamily="-106" charset="-128"/>
        </a:defRPr>
      </a:lvl3pPr>
      <a:lvl4pPr marL="1079500" indent="-360363" algn="l" defTabSz="457200" rtl="0" eaLnBrk="0" fontAlgn="base" hangingPunct="0">
        <a:spcBef>
          <a:spcPct val="20000"/>
        </a:spcBef>
        <a:spcAft>
          <a:spcPct val="0"/>
        </a:spcAft>
        <a:buClr>
          <a:srgbClr val="887F6E"/>
        </a:buClr>
        <a:buFont typeface="Arial" charset="0"/>
        <a:buChar char="•"/>
        <a:tabLst>
          <a:tab pos="1079500" algn="l"/>
        </a:tabLst>
        <a:defRPr kern="1200">
          <a:solidFill>
            <a:srgbClr val="000000"/>
          </a:solidFill>
          <a:latin typeface="Arial"/>
          <a:ea typeface="ＭＳ Ｐゴシック" pitchFamily="-65" charset="-128"/>
          <a:cs typeface="ＭＳ Ｐゴシック" pitchFamily="-106" charset="-128"/>
        </a:defRPr>
      </a:lvl4pPr>
      <a:lvl5pPr marL="1528763" indent="-449263" algn="l" defTabSz="457200" rtl="0" eaLnBrk="0" fontAlgn="base" hangingPunct="0">
        <a:spcBef>
          <a:spcPct val="20000"/>
        </a:spcBef>
        <a:spcAft>
          <a:spcPct val="0"/>
        </a:spcAft>
        <a:buClr>
          <a:srgbClr val="887F6E"/>
        </a:buClr>
        <a:buFont typeface="Arial" charset="0"/>
        <a:buChar char="•"/>
        <a:defRPr kern="1200">
          <a:solidFill>
            <a:schemeClr val="tx1"/>
          </a:solidFill>
          <a:latin typeface="Arial"/>
          <a:ea typeface="ＭＳ Ｐゴシック" pitchFamily="-65" charset="-128"/>
          <a:cs typeface="ＭＳ Ｐゴシック" pitchFamily="-106"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131445573@N03/26720301841/"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36034969@N08/5124423942/"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davybeumer/10084755403/"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www.flickr.com/photos/51238807@N02/6890176672/" TargetMode="External"/><Relationship Id="rId4" Type="http://schemas.openxmlformats.org/officeDocument/2006/relationships/hyperlink" Target="https://www.flickr.com/photos/davybeumer/1008475540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ept.org/ecc" TargetMode="External"/><Relationship Id="rId1" Type="http://schemas.openxmlformats.org/officeDocument/2006/relationships/slideLayout" Target="../slideLayouts/slideLayout1.xml"/><Relationship Id="rId4" Type="http://schemas.openxmlformats.org/officeDocument/2006/relationships/hyperlink" Target="mailto:vincent.durepaire@anfr.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www.flickr.com/photos/51238807@N02/6890176672/" TargetMode="External"/><Relationship Id="rId4" Type="http://schemas.openxmlformats.org/officeDocument/2006/relationships/hyperlink" Target="https://www.flickr.com/photos/davybeumer/1008475540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074" name="Title 5"/>
          <p:cNvSpPr>
            <a:spLocks noGrp="1"/>
          </p:cNvSpPr>
          <p:nvPr>
            <p:ph type="ctrTitle"/>
          </p:nvPr>
        </p:nvSpPr>
        <p:spPr/>
        <p:txBody>
          <a:bodyPr>
            <a:normAutofit fontScale="90000"/>
          </a:bodyPr>
          <a:lstStyle/>
          <a:p>
            <a:r>
              <a:rPr lang="en-GB" b="0" cap="none" dirty="0" smtClean="0">
                <a:solidFill>
                  <a:srgbClr val="000000"/>
                </a:solidFill>
              </a:rPr>
              <a:t>Radio spectrum for present and future </a:t>
            </a:r>
            <a:br>
              <a:rPr lang="en-GB" b="0" cap="none" dirty="0" smtClean="0">
                <a:solidFill>
                  <a:srgbClr val="000000"/>
                </a:solidFill>
              </a:rPr>
            </a:br>
            <a:r>
              <a:rPr lang="en-GB" b="0" cap="none" dirty="0" smtClean="0">
                <a:solidFill>
                  <a:srgbClr val="000000"/>
                </a:solidFill>
              </a:rPr>
              <a:t>rail transport needs</a:t>
            </a:r>
            <a:endParaRPr lang="en-GB" altLang="da-DK" cap="none" dirty="0" smtClean="0">
              <a:solidFill>
                <a:srgbClr val="000000"/>
              </a:solidFill>
              <a:latin typeface="Arial" charset="0"/>
              <a:ea typeface="ＭＳ Ｐゴシック" pitchFamily="34" charset="-128"/>
            </a:endParaRPr>
          </a:p>
        </p:txBody>
      </p:sp>
      <p:sp>
        <p:nvSpPr>
          <p:cNvPr id="3075" name="Text Placeholder 5"/>
          <p:cNvSpPr>
            <a:spLocks noGrp="1"/>
          </p:cNvSpPr>
          <p:nvPr>
            <p:ph type="body" sz="quarter" idx="12"/>
          </p:nvPr>
        </p:nvSpPr>
        <p:spPr/>
        <p:txBody>
          <a:bodyPr/>
          <a:lstStyle/>
          <a:p>
            <a:pPr marL="0" indent="0"/>
            <a:r>
              <a:rPr lang="en-GB" altLang="da-DK" dirty="0" smtClean="0">
                <a:latin typeface="Arial" charset="0"/>
                <a:ea typeface="ＭＳ Ｐゴシック" pitchFamily="34" charset="-128"/>
              </a:rPr>
              <a:t>Vincent Durepaire</a:t>
            </a:r>
          </a:p>
          <a:p>
            <a:pPr marL="0" indent="0"/>
            <a:r>
              <a:rPr lang="en-GB" altLang="da-DK" dirty="0" smtClean="0">
                <a:latin typeface="Arial" charset="0"/>
                <a:ea typeface="ＭＳ Ｐゴシック" pitchFamily="34" charset="-128"/>
              </a:rPr>
              <a:t>WG FM Vice-chairman &amp; FM56 Chairman</a:t>
            </a:r>
          </a:p>
          <a:p>
            <a:pPr marL="0" indent="0"/>
            <a:r>
              <a:rPr lang="en-GB" altLang="da-DK" dirty="0" smtClean="0">
                <a:latin typeface="Arial" charset="0"/>
                <a:ea typeface="ＭＳ Ｐゴシック" pitchFamily="34" charset="-128"/>
              </a:rPr>
              <a:t>ANFR - European Affairs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What outage criterion? Key input required</a:t>
            </a:r>
            <a:endParaRPr lang="en-GB"/>
          </a:p>
        </p:txBody>
      </p:sp>
      <p:sp>
        <p:nvSpPr>
          <p:cNvPr id="3" name="Espace réservé du texte 2"/>
          <p:cNvSpPr>
            <a:spLocks noGrp="1"/>
          </p:cNvSpPr>
          <p:nvPr>
            <p:ph type="body" sz="quarter" idx="12"/>
          </p:nvPr>
        </p:nvSpPr>
        <p:spPr/>
        <p:txBody>
          <a:bodyPr/>
          <a:lstStyle/>
          <a:p>
            <a:pPr>
              <a:tabLst>
                <a:tab pos="2962275" algn="l"/>
              </a:tabLst>
            </a:pPr>
            <a:r>
              <a:rPr lang="en-GB" smtClean="0"/>
              <a:t>Which criterion?	</a:t>
            </a:r>
            <a:r>
              <a:rPr lang="en-GB" sz="1800" smtClean="0"/>
              <a:t>C/(N+I)?</a:t>
            </a:r>
            <a:endParaRPr lang="en-GB" smtClean="0"/>
          </a:p>
          <a:p>
            <a:pPr>
              <a:tabLst>
                <a:tab pos="2962275" algn="l"/>
              </a:tabLst>
            </a:pPr>
            <a:r>
              <a:rPr lang="en-GB" smtClean="0"/>
              <a:t>Which threshold?	</a:t>
            </a:r>
            <a:r>
              <a:rPr lang="en-GB" sz="1800" smtClean="0"/>
              <a:t>INR?</a:t>
            </a:r>
            <a:endParaRPr lang="en-GB" smtClean="0"/>
          </a:p>
          <a:p>
            <a:pPr>
              <a:tabLst>
                <a:tab pos="2962275" algn="l"/>
              </a:tabLst>
            </a:pPr>
            <a:r>
              <a:rPr lang="en-GB" smtClean="0"/>
              <a:t>Which probability?	</a:t>
            </a:r>
            <a:r>
              <a:rPr lang="en-GB" sz="1800" smtClean="0"/>
              <a:t>Minimum bit rate?</a:t>
            </a:r>
            <a:endParaRPr lang="en-GB"/>
          </a:p>
        </p:txBody>
      </p:sp>
      <p:sp>
        <p:nvSpPr>
          <p:cNvPr id="5" name="Espace réservé du numéro de diapositive 4"/>
          <p:cNvSpPr>
            <a:spLocks noGrp="1"/>
          </p:cNvSpPr>
          <p:nvPr>
            <p:ph type="sldNum" sz="quarter" idx="14"/>
          </p:nvPr>
        </p:nvSpPr>
        <p:spPr/>
        <p:txBody>
          <a:bodyPr/>
          <a:lstStyle/>
          <a:p>
            <a:pPr>
              <a:defRPr/>
            </a:pPr>
            <a:fld id="{5D890DD5-4EAE-4C59-B089-E17FF1331F9D}" type="slidenum">
              <a:rPr lang="en-GB" smtClean="0"/>
              <a:pPr>
                <a:defRPr/>
              </a:pPr>
              <a:t>9</a:t>
            </a:fld>
            <a:endParaRPr lang="en-GB"/>
          </a:p>
        </p:txBody>
      </p:sp>
      <p:cxnSp>
        <p:nvCxnSpPr>
          <p:cNvPr id="6" name="Connecteur droit 5"/>
          <p:cNvCxnSpPr/>
          <p:nvPr/>
        </p:nvCxnSpPr>
        <p:spPr>
          <a:xfrm>
            <a:off x="925264" y="5631904"/>
            <a:ext cx="1200150" cy="0"/>
          </a:xfrm>
          <a:prstGeom prst="line">
            <a:avLst/>
          </a:prstGeom>
          <a:ln>
            <a:solidFill>
              <a:srgbClr val="887F6E"/>
            </a:solidFill>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a:off x="925264" y="4469854"/>
            <a:ext cx="1200150" cy="0"/>
          </a:xfrm>
          <a:prstGeom prst="line">
            <a:avLst/>
          </a:prstGeom>
          <a:ln>
            <a:solidFill>
              <a:srgbClr val="FF9900"/>
            </a:solidFill>
          </a:ln>
          <a:effectLst/>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316687" y="5493404"/>
            <a:ext cx="536823" cy="276999"/>
          </a:xfrm>
          <a:prstGeom prst="rect">
            <a:avLst/>
          </a:prstGeom>
          <a:noFill/>
        </p:spPr>
        <p:txBody>
          <a:bodyPr wrap="square" rtlCol="0">
            <a:spAutoFit/>
          </a:bodyPr>
          <a:lstStyle/>
          <a:p>
            <a:pPr algn="r"/>
            <a:r>
              <a:rPr lang="en-GB" sz="1200" smtClean="0">
                <a:latin typeface="Arial" pitchFamily="34" charset="0"/>
                <a:cs typeface="Arial" pitchFamily="34" charset="0"/>
              </a:rPr>
              <a:t>Sens</a:t>
            </a:r>
            <a:endParaRPr lang="en-GB" sz="1200">
              <a:latin typeface="Arial" pitchFamily="34" charset="0"/>
              <a:cs typeface="Arial" pitchFamily="34" charset="0"/>
            </a:endParaRPr>
          </a:p>
        </p:txBody>
      </p:sp>
      <p:sp>
        <p:nvSpPr>
          <p:cNvPr id="9" name="ZoneTexte 8"/>
          <p:cNvSpPr txBox="1"/>
          <p:nvPr/>
        </p:nvSpPr>
        <p:spPr>
          <a:xfrm>
            <a:off x="177495" y="4239021"/>
            <a:ext cx="676015" cy="461665"/>
          </a:xfrm>
          <a:prstGeom prst="rect">
            <a:avLst/>
          </a:prstGeom>
          <a:noFill/>
        </p:spPr>
        <p:txBody>
          <a:bodyPr wrap="square" rtlCol="0">
            <a:spAutoFit/>
          </a:bodyPr>
          <a:lstStyle/>
          <a:p>
            <a:pPr algn="r"/>
            <a:r>
              <a:rPr lang="en-GB" sz="1200" smtClean="0">
                <a:latin typeface="Arial" pitchFamily="34" charset="0"/>
                <a:cs typeface="Arial" pitchFamily="34" charset="0"/>
              </a:rPr>
              <a:t>Sens + Margin</a:t>
            </a:r>
            <a:endParaRPr lang="en-GB" sz="1200">
              <a:latin typeface="Arial" pitchFamily="34" charset="0"/>
              <a:cs typeface="Arial" pitchFamily="34" charset="0"/>
            </a:endParaRPr>
          </a:p>
        </p:txBody>
      </p:sp>
      <p:cxnSp>
        <p:nvCxnSpPr>
          <p:cNvPr id="10" name="Connecteur droit 9"/>
          <p:cNvCxnSpPr/>
          <p:nvPr/>
        </p:nvCxnSpPr>
        <p:spPr>
          <a:xfrm>
            <a:off x="3118683" y="5631903"/>
            <a:ext cx="1200150" cy="0"/>
          </a:xfrm>
          <a:prstGeom prst="line">
            <a:avLst/>
          </a:prstGeom>
          <a:ln>
            <a:solidFill>
              <a:srgbClr val="887F6E"/>
            </a:solidFill>
          </a:ln>
          <a:effectLst/>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2510106" y="5493403"/>
            <a:ext cx="536823" cy="276999"/>
          </a:xfrm>
          <a:prstGeom prst="rect">
            <a:avLst/>
          </a:prstGeom>
          <a:noFill/>
        </p:spPr>
        <p:txBody>
          <a:bodyPr wrap="square" rtlCol="0">
            <a:spAutoFit/>
          </a:bodyPr>
          <a:lstStyle/>
          <a:p>
            <a:pPr algn="r"/>
            <a:r>
              <a:rPr lang="en-GB" sz="1200" smtClean="0">
                <a:latin typeface="Arial" pitchFamily="34" charset="0"/>
                <a:cs typeface="Arial" pitchFamily="34" charset="0"/>
              </a:rPr>
              <a:t>Sens</a:t>
            </a:r>
            <a:endParaRPr lang="en-GB" sz="1200">
              <a:latin typeface="Arial" pitchFamily="34" charset="0"/>
              <a:cs typeface="Arial" pitchFamily="34" charset="0"/>
            </a:endParaRPr>
          </a:p>
        </p:txBody>
      </p:sp>
      <p:cxnSp>
        <p:nvCxnSpPr>
          <p:cNvPr id="12" name="Connecteur droit 11"/>
          <p:cNvCxnSpPr/>
          <p:nvPr/>
        </p:nvCxnSpPr>
        <p:spPr>
          <a:xfrm>
            <a:off x="3118683" y="5083919"/>
            <a:ext cx="1200150" cy="0"/>
          </a:xfrm>
          <a:prstGeom prst="line">
            <a:avLst/>
          </a:prstGeom>
          <a:ln>
            <a:solidFill>
              <a:srgbClr val="CC3300"/>
            </a:solidFill>
          </a:ln>
          <a:effectLst/>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2370914" y="4853086"/>
            <a:ext cx="676015" cy="461665"/>
          </a:xfrm>
          <a:prstGeom prst="rect">
            <a:avLst/>
          </a:prstGeom>
          <a:noFill/>
        </p:spPr>
        <p:txBody>
          <a:bodyPr wrap="square" rtlCol="0">
            <a:spAutoFit/>
          </a:bodyPr>
          <a:lstStyle/>
          <a:p>
            <a:pPr algn="r"/>
            <a:r>
              <a:rPr lang="en-GB" sz="1200" smtClean="0">
                <a:latin typeface="Arial" pitchFamily="34" charset="0"/>
                <a:cs typeface="Arial" pitchFamily="34" charset="0"/>
              </a:rPr>
              <a:t>Sens + Margin</a:t>
            </a:r>
            <a:endParaRPr lang="en-GB" sz="1200">
              <a:latin typeface="Arial" pitchFamily="34" charset="0"/>
              <a:cs typeface="Arial" pitchFamily="34" charset="0"/>
            </a:endParaRPr>
          </a:p>
        </p:txBody>
      </p:sp>
      <p:sp>
        <p:nvSpPr>
          <p:cNvPr id="14" name="ZoneTexte 13"/>
          <p:cNvSpPr txBox="1"/>
          <p:nvPr/>
        </p:nvSpPr>
        <p:spPr>
          <a:xfrm>
            <a:off x="3404445" y="5763109"/>
            <a:ext cx="628625" cy="276999"/>
          </a:xfrm>
          <a:prstGeom prst="rect">
            <a:avLst/>
          </a:prstGeom>
          <a:noFill/>
        </p:spPr>
        <p:txBody>
          <a:bodyPr wrap="square" rtlCol="0">
            <a:spAutoFit/>
          </a:bodyPr>
          <a:lstStyle/>
          <a:p>
            <a:pPr algn="ctr"/>
            <a:r>
              <a:rPr lang="en-GB" sz="1200" b="1" smtClean="0">
                <a:latin typeface="Arial" pitchFamily="34" charset="0"/>
                <a:cs typeface="Arial" pitchFamily="34" charset="0"/>
              </a:rPr>
              <a:t>MFCN</a:t>
            </a:r>
            <a:endParaRPr lang="en-GB" sz="1200" b="1">
              <a:latin typeface="Arial" pitchFamily="34" charset="0"/>
              <a:cs typeface="Arial" pitchFamily="34" charset="0"/>
            </a:endParaRPr>
          </a:p>
        </p:txBody>
      </p:sp>
      <p:sp>
        <p:nvSpPr>
          <p:cNvPr id="15" name="ZoneTexte 14"/>
          <p:cNvSpPr txBox="1"/>
          <p:nvPr/>
        </p:nvSpPr>
        <p:spPr>
          <a:xfrm>
            <a:off x="1211026" y="5756588"/>
            <a:ext cx="628625" cy="276999"/>
          </a:xfrm>
          <a:prstGeom prst="rect">
            <a:avLst/>
          </a:prstGeom>
          <a:noFill/>
        </p:spPr>
        <p:txBody>
          <a:bodyPr wrap="square" rtlCol="0">
            <a:spAutoFit/>
          </a:bodyPr>
          <a:lstStyle/>
          <a:p>
            <a:pPr algn="ctr"/>
            <a:r>
              <a:rPr lang="en-GB" sz="1200" b="1" smtClean="0">
                <a:latin typeface="Arial" pitchFamily="34" charset="0"/>
                <a:cs typeface="Arial" pitchFamily="34" charset="0"/>
              </a:rPr>
              <a:t>RMR</a:t>
            </a:r>
            <a:endParaRPr lang="en-GB" sz="1200" b="1">
              <a:latin typeface="Arial" pitchFamily="34" charset="0"/>
              <a:cs typeface="Arial" pitchFamily="34" charset="0"/>
            </a:endParaRPr>
          </a:p>
        </p:txBody>
      </p:sp>
      <p:cxnSp>
        <p:nvCxnSpPr>
          <p:cNvPr id="16" name="Connecteur droit 15"/>
          <p:cNvCxnSpPr/>
          <p:nvPr/>
        </p:nvCxnSpPr>
        <p:spPr>
          <a:xfrm>
            <a:off x="4572000" y="4098379"/>
            <a:ext cx="0" cy="2066925"/>
          </a:xfrm>
          <a:prstGeom prst="line">
            <a:avLst/>
          </a:prstGeom>
          <a:ln w="9525">
            <a:solidFill>
              <a:schemeClr val="tx1"/>
            </a:solidFill>
            <a:prstDash val="lgDashDot"/>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5542795" y="4469853"/>
            <a:ext cx="1200150" cy="0"/>
          </a:xfrm>
          <a:prstGeom prst="line">
            <a:avLst/>
          </a:prstGeom>
          <a:ln>
            <a:solidFill>
              <a:srgbClr val="887F6E"/>
            </a:solidFill>
          </a:ln>
          <a:effectLst/>
        </p:spPr>
        <p:style>
          <a:lnRef idx="2">
            <a:schemeClr val="accent1"/>
          </a:lnRef>
          <a:fillRef idx="0">
            <a:schemeClr val="accent1"/>
          </a:fillRef>
          <a:effectRef idx="1">
            <a:schemeClr val="accent1"/>
          </a:effectRef>
          <a:fontRef idx="minor">
            <a:schemeClr val="tx1"/>
          </a:fontRef>
        </p:style>
      </p:cxnSp>
      <p:sp>
        <p:nvSpPr>
          <p:cNvPr id="18" name="ZoneTexte 17"/>
          <p:cNvSpPr txBox="1"/>
          <p:nvPr/>
        </p:nvSpPr>
        <p:spPr>
          <a:xfrm>
            <a:off x="4795026" y="4239020"/>
            <a:ext cx="676015" cy="461665"/>
          </a:xfrm>
          <a:prstGeom prst="rect">
            <a:avLst/>
          </a:prstGeom>
          <a:noFill/>
        </p:spPr>
        <p:txBody>
          <a:bodyPr wrap="square" rtlCol="0">
            <a:spAutoFit/>
          </a:bodyPr>
          <a:lstStyle/>
          <a:p>
            <a:pPr algn="r"/>
            <a:r>
              <a:rPr lang="en-GB" sz="1200" smtClean="0">
                <a:latin typeface="Arial" pitchFamily="34" charset="0"/>
                <a:cs typeface="Arial" pitchFamily="34" charset="0"/>
              </a:rPr>
              <a:t>Sens + Margin</a:t>
            </a:r>
            <a:endParaRPr lang="en-GB" sz="1200">
              <a:latin typeface="Arial" pitchFamily="34" charset="0"/>
              <a:cs typeface="Arial" pitchFamily="34" charset="0"/>
            </a:endParaRPr>
          </a:p>
        </p:txBody>
      </p:sp>
      <p:cxnSp>
        <p:nvCxnSpPr>
          <p:cNvPr id="19" name="Connecteur droit 18"/>
          <p:cNvCxnSpPr/>
          <p:nvPr/>
        </p:nvCxnSpPr>
        <p:spPr>
          <a:xfrm>
            <a:off x="7675449" y="4469852"/>
            <a:ext cx="1200150" cy="0"/>
          </a:xfrm>
          <a:prstGeom prst="line">
            <a:avLst/>
          </a:prstGeom>
          <a:ln>
            <a:solidFill>
              <a:srgbClr val="887F6E"/>
            </a:solidFill>
          </a:ln>
          <a:effectLst/>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6927680" y="4239019"/>
            <a:ext cx="676015" cy="461665"/>
          </a:xfrm>
          <a:prstGeom prst="rect">
            <a:avLst/>
          </a:prstGeom>
          <a:noFill/>
        </p:spPr>
        <p:txBody>
          <a:bodyPr wrap="square" rtlCol="0">
            <a:spAutoFit/>
          </a:bodyPr>
          <a:lstStyle/>
          <a:p>
            <a:pPr algn="r"/>
            <a:r>
              <a:rPr lang="en-GB" sz="1200" smtClean="0">
                <a:latin typeface="Arial" pitchFamily="34" charset="0"/>
                <a:cs typeface="Arial" pitchFamily="34" charset="0"/>
              </a:rPr>
              <a:t>Sens + Margin</a:t>
            </a:r>
            <a:endParaRPr lang="en-GB" sz="1200">
              <a:latin typeface="Arial" pitchFamily="34" charset="0"/>
              <a:cs typeface="Arial" pitchFamily="34" charset="0"/>
            </a:endParaRPr>
          </a:p>
        </p:txBody>
      </p:sp>
      <p:cxnSp>
        <p:nvCxnSpPr>
          <p:cNvPr id="21" name="Connecteur droit 20"/>
          <p:cNvCxnSpPr/>
          <p:nvPr/>
        </p:nvCxnSpPr>
        <p:spPr>
          <a:xfrm>
            <a:off x="5542795" y="5597202"/>
            <a:ext cx="1200150" cy="0"/>
          </a:xfrm>
          <a:prstGeom prst="line">
            <a:avLst/>
          </a:prstGeom>
          <a:ln>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a:off x="7675449" y="5074780"/>
            <a:ext cx="1200150" cy="0"/>
          </a:xfrm>
          <a:prstGeom prst="line">
            <a:avLst/>
          </a:prstGeom>
          <a:ln>
            <a:solidFill>
              <a:srgbClr val="CC3300"/>
            </a:solidFill>
          </a:ln>
          <a:effectLst/>
        </p:spPr>
        <p:style>
          <a:lnRef idx="2">
            <a:schemeClr val="accent1"/>
          </a:lnRef>
          <a:fillRef idx="0">
            <a:schemeClr val="accent1"/>
          </a:fillRef>
          <a:effectRef idx="1">
            <a:schemeClr val="accent1"/>
          </a:effectRef>
          <a:fontRef idx="minor">
            <a:schemeClr val="tx1"/>
          </a:fontRef>
        </p:style>
      </p:cxnSp>
      <p:sp>
        <p:nvSpPr>
          <p:cNvPr id="23" name="ZoneTexte 22"/>
          <p:cNvSpPr txBox="1"/>
          <p:nvPr/>
        </p:nvSpPr>
        <p:spPr>
          <a:xfrm>
            <a:off x="4723270" y="5458702"/>
            <a:ext cx="819525" cy="276999"/>
          </a:xfrm>
          <a:prstGeom prst="rect">
            <a:avLst/>
          </a:prstGeom>
          <a:noFill/>
        </p:spPr>
        <p:txBody>
          <a:bodyPr wrap="square" rtlCol="0">
            <a:spAutoFit/>
          </a:bodyPr>
          <a:lstStyle/>
          <a:p>
            <a:pPr algn="r"/>
            <a:r>
              <a:rPr lang="en-GB" sz="1200" smtClean="0">
                <a:latin typeface="Arial" pitchFamily="34" charset="0"/>
                <a:cs typeface="Arial" pitchFamily="34" charset="0"/>
              </a:rPr>
              <a:t>Interferer</a:t>
            </a:r>
            <a:endParaRPr lang="en-GB" sz="1200">
              <a:latin typeface="Arial" pitchFamily="34" charset="0"/>
              <a:cs typeface="Arial" pitchFamily="34" charset="0"/>
            </a:endParaRPr>
          </a:p>
        </p:txBody>
      </p:sp>
      <p:sp>
        <p:nvSpPr>
          <p:cNvPr id="24" name="ZoneTexte 23"/>
          <p:cNvSpPr txBox="1"/>
          <p:nvPr/>
        </p:nvSpPr>
        <p:spPr>
          <a:xfrm>
            <a:off x="6855924" y="4936280"/>
            <a:ext cx="819525" cy="276999"/>
          </a:xfrm>
          <a:prstGeom prst="rect">
            <a:avLst/>
          </a:prstGeom>
          <a:noFill/>
        </p:spPr>
        <p:txBody>
          <a:bodyPr wrap="square" rtlCol="0">
            <a:spAutoFit/>
          </a:bodyPr>
          <a:lstStyle/>
          <a:p>
            <a:pPr algn="r"/>
            <a:r>
              <a:rPr lang="en-GB" sz="1200" smtClean="0">
                <a:latin typeface="Arial" pitchFamily="34" charset="0"/>
                <a:cs typeface="Arial" pitchFamily="34" charset="0"/>
              </a:rPr>
              <a:t>Interferer</a:t>
            </a:r>
            <a:endParaRPr lang="en-GB" sz="1200">
              <a:latin typeface="Arial" pitchFamily="34" charset="0"/>
              <a:cs typeface="Arial" pitchFamily="34" charset="0"/>
            </a:endParaRPr>
          </a:p>
        </p:txBody>
      </p:sp>
      <p:sp>
        <p:nvSpPr>
          <p:cNvPr id="25" name="ZoneTexte 24"/>
          <p:cNvSpPr txBox="1"/>
          <p:nvPr/>
        </p:nvSpPr>
        <p:spPr>
          <a:xfrm>
            <a:off x="5828557" y="5763109"/>
            <a:ext cx="628625" cy="276999"/>
          </a:xfrm>
          <a:prstGeom prst="rect">
            <a:avLst/>
          </a:prstGeom>
          <a:noFill/>
        </p:spPr>
        <p:txBody>
          <a:bodyPr wrap="square" rtlCol="0">
            <a:spAutoFit/>
          </a:bodyPr>
          <a:lstStyle/>
          <a:p>
            <a:pPr algn="ctr"/>
            <a:r>
              <a:rPr lang="en-GB" sz="1200" b="1" smtClean="0">
                <a:latin typeface="Arial" pitchFamily="34" charset="0"/>
                <a:cs typeface="Arial" pitchFamily="34" charset="0"/>
              </a:rPr>
              <a:t>RMR</a:t>
            </a:r>
            <a:endParaRPr lang="en-GB" sz="1200" b="1">
              <a:latin typeface="Arial" pitchFamily="34" charset="0"/>
              <a:cs typeface="Arial" pitchFamily="34" charset="0"/>
            </a:endParaRPr>
          </a:p>
        </p:txBody>
      </p:sp>
      <p:sp>
        <p:nvSpPr>
          <p:cNvPr id="26" name="ZoneTexte 25"/>
          <p:cNvSpPr txBox="1"/>
          <p:nvPr/>
        </p:nvSpPr>
        <p:spPr>
          <a:xfrm>
            <a:off x="7961211" y="5763109"/>
            <a:ext cx="628625" cy="276999"/>
          </a:xfrm>
          <a:prstGeom prst="rect">
            <a:avLst/>
          </a:prstGeom>
          <a:noFill/>
        </p:spPr>
        <p:txBody>
          <a:bodyPr wrap="square" rtlCol="0">
            <a:spAutoFit/>
          </a:bodyPr>
          <a:lstStyle/>
          <a:p>
            <a:pPr algn="ctr"/>
            <a:r>
              <a:rPr lang="en-GB" sz="1200" b="1" smtClean="0">
                <a:latin typeface="Arial" pitchFamily="34" charset="0"/>
                <a:cs typeface="Arial" pitchFamily="34" charset="0"/>
              </a:rPr>
              <a:t>MFCN</a:t>
            </a:r>
            <a:endParaRPr lang="en-GB" sz="1200" b="1">
              <a:latin typeface="Arial" pitchFamily="34" charset="0"/>
              <a:cs typeface="Arial" pitchFamily="34" charset="0"/>
            </a:endParaRPr>
          </a:p>
        </p:txBody>
      </p:sp>
      <p:pic>
        <p:nvPicPr>
          <p:cNvPr id="3074" name="Picture 2" descr="https://c2.staticflickr.com/8/7231/26720301841_9e04af3e87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8557" y="1719631"/>
            <a:ext cx="2858243" cy="1906426"/>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p:nvSpPr>
        <p:spPr>
          <a:xfrm>
            <a:off x="5828557" y="3626057"/>
            <a:ext cx="543643" cy="230832"/>
          </a:xfrm>
          <a:prstGeom prst="rect">
            <a:avLst/>
          </a:prstGeom>
          <a:noFill/>
        </p:spPr>
        <p:txBody>
          <a:bodyPr wrap="square" rtlCol="0">
            <a:spAutoFit/>
          </a:bodyPr>
          <a:lstStyle/>
          <a:p>
            <a:r>
              <a:rPr lang="en-GB" sz="900" smtClean="0">
                <a:hlinkClick r:id="rId3"/>
              </a:rPr>
              <a:t>source</a:t>
            </a:r>
            <a:endParaRPr lang="en-GB" sz="900"/>
          </a:p>
        </p:txBody>
      </p:sp>
    </p:spTree>
    <p:extLst>
      <p:ext uri="{BB962C8B-B14F-4D97-AF65-F5344CB8AC3E}">
        <p14:creationId xmlns:p14="http://schemas.microsoft.com/office/powerpoint/2010/main" val="2129891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GB"/>
              <a:t>Why not GSM-R in-band of a 5 MHz LTE/NR carrier?</a:t>
            </a:r>
            <a:endParaRPr lang="en-GB" altLang="da-DK" smtClean="0">
              <a:latin typeface="Arial" charset="0"/>
              <a:ea typeface="ＭＳ Ｐゴシック" pitchFamily="34" charset="-128"/>
            </a:endParaRPr>
          </a:p>
        </p:txBody>
      </p:sp>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a:solidFill>
                  <a:srgbClr val="000000"/>
                </a:solidFill>
                <a:latin typeface="Arial" charset="0"/>
                <a:ea typeface="ＭＳ Ｐゴシック" pitchFamily="34" charset="-128"/>
              </a:defRPr>
            </a:lvl3pPr>
            <a:lvl4pPr marL="1600200" indent="-228600">
              <a:defRPr>
                <a:solidFill>
                  <a:srgbClr val="000000"/>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6pPr>
            <a:lvl7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7pPr>
            <a:lvl8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8pPr>
            <a:lvl9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9pPr>
          </a:lstStyle>
          <a:p>
            <a:fld id="{9B83C8BC-D121-4680-99FE-E3703CF2275C}" type="slidenum">
              <a:rPr lang="en-GB" altLang="da-DK" sz="900" smtClean="0">
                <a:solidFill>
                  <a:srgbClr val="887F6E"/>
                </a:solidFill>
              </a:rPr>
              <a:pPr/>
              <a:t>10</a:t>
            </a:fld>
            <a:endParaRPr lang="en-GB" altLang="da-DK" sz="900" smtClean="0">
              <a:solidFill>
                <a:srgbClr val="887F6E"/>
              </a:solidFill>
            </a:endParaRPr>
          </a:p>
        </p:txBody>
      </p:sp>
      <p:sp>
        <p:nvSpPr>
          <p:cNvPr id="4101" name="Text Placeholder 6"/>
          <p:cNvSpPr>
            <a:spLocks noGrp="1"/>
          </p:cNvSpPr>
          <p:nvPr>
            <p:ph type="body" sz="quarter" idx="12"/>
          </p:nvPr>
        </p:nvSpPr>
        <p:spPr>
          <a:xfrm>
            <a:off x="457200" y="1752600"/>
            <a:ext cx="8229600" cy="4410075"/>
          </a:xfrm>
        </p:spPr>
        <p:txBody>
          <a:bodyPr/>
          <a:lstStyle/>
          <a:p>
            <a:pPr marL="0" indent="0"/>
            <a:r>
              <a:rPr lang="en-GB" dirty="0" smtClean="0"/>
              <a:t>Flexible migration scenarios</a:t>
            </a:r>
          </a:p>
          <a:p>
            <a:pPr marL="0" indent="0"/>
            <a:endParaRPr lang="en-GB" dirty="0" smtClean="0"/>
          </a:p>
          <a:p>
            <a:pPr marL="0" indent="0"/>
            <a:r>
              <a:rPr lang="en-GB" dirty="0" smtClean="0"/>
              <a:t>Lower power restrictions than </a:t>
            </a:r>
            <a:br>
              <a:rPr lang="en-GB" dirty="0" smtClean="0"/>
            </a:br>
            <a:r>
              <a:rPr lang="en-GB" dirty="0" smtClean="0"/>
              <a:t>a 1.4 MHz LTE/NR carrier in </a:t>
            </a:r>
            <a:br>
              <a:rPr lang="en-GB" dirty="0" smtClean="0"/>
            </a:br>
            <a:r>
              <a:rPr lang="en-GB" dirty="0" smtClean="0"/>
              <a:t>919.6-921 MHz</a:t>
            </a:r>
            <a:endParaRPr lang="en-GB" altLang="da-DK" dirty="0" smtClean="0">
              <a:latin typeface="Arial" charset="0"/>
              <a:ea typeface="ＭＳ Ｐゴシック" pitchFamily="34" charset="-128"/>
            </a:endParaRPr>
          </a:p>
          <a:p>
            <a:pPr marL="376238" lvl="2" indent="0"/>
            <a:r>
              <a:rPr lang="en-GB" dirty="0" smtClean="0"/>
              <a:t>Effect of the additional filtering of the </a:t>
            </a:r>
            <a:br>
              <a:rPr lang="en-GB" dirty="0" smtClean="0"/>
            </a:br>
            <a:r>
              <a:rPr lang="en-GB" dirty="0" smtClean="0"/>
              <a:t>MFCN BS duplexer</a:t>
            </a:r>
            <a:endParaRPr lang="en-GB" altLang="da-DK" dirty="0" smtClean="0">
              <a:latin typeface="Arial" charset="0"/>
              <a:ea typeface="ＭＳ Ｐゴシック" pitchFamily="34" charset="-128"/>
            </a:endParaRPr>
          </a:p>
          <a:p>
            <a:pPr marL="0" indent="0"/>
            <a:endParaRPr lang="en-GB" altLang="da-DK" dirty="0" smtClean="0">
              <a:latin typeface="Arial" charset="0"/>
              <a:ea typeface="ＭＳ Ｐゴシック" pitchFamily="34" charset="-128"/>
              <a:sym typeface="Wingdings 3"/>
            </a:endParaRPr>
          </a:p>
          <a:p>
            <a:pPr marL="0" indent="0"/>
            <a:r>
              <a:rPr lang="en-GB" altLang="da-DK" dirty="0" smtClean="0">
                <a:latin typeface="Arial" charset="0"/>
                <a:ea typeface="ＭＳ Ｐゴシック" pitchFamily="34" charset="-128"/>
                <a:sym typeface="Wingdings 3"/>
              </a:rPr>
              <a:t>More room for a receiving filter on the cab-radio at each edge of the 5 MHz channel</a:t>
            </a:r>
          </a:p>
          <a:p>
            <a:pPr marL="376238" lvl="2" indent="0"/>
            <a:r>
              <a:rPr lang="en-GB" dirty="0" smtClean="0"/>
              <a:t>250 kHz at each edge + part of the remaining 600 kHz preserved</a:t>
            </a:r>
          </a:p>
          <a:p>
            <a:pPr marL="0" indent="0"/>
            <a:endParaRPr lang="en-GB" altLang="da-DK" dirty="0" smtClean="0">
              <a:latin typeface="Arial" charset="0"/>
              <a:ea typeface="ＭＳ Ｐゴシック" pitchFamily="34" charset="-128"/>
              <a:sym typeface="Wingdings 3"/>
            </a:endParaRPr>
          </a:p>
          <a:p>
            <a:pPr marL="0" indent="0"/>
            <a:r>
              <a:rPr lang="en-GB" altLang="da-DK" dirty="0" smtClean="0">
                <a:latin typeface="Arial" charset="0"/>
                <a:ea typeface="ＭＳ Ｐゴシック" pitchFamily="34" charset="-128"/>
                <a:sym typeface="Wingdings 3"/>
              </a:rPr>
              <a:t>Possibly greater capacity than a 1.4 MHz channel</a:t>
            </a:r>
          </a:p>
        </p:txBody>
      </p:sp>
      <p:pic>
        <p:nvPicPr>
          <p:cNvPr id="7" name="Picture 3" descr="C:\Users\yes.vince\Documents\FM56 - Railway\ETSI WS RMR\NB-I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1" y="1865160"/>
            <a:ext cx="4025893" cy="228392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2"/>
          <p:cNvCxnSpPr/>
          <p:nvPr/>
        </p:nvCxnSpPr>
        <p:spPr>
          <a:xfrm>
            <a:off x="5508104" y="1988840"/>
            <a:ext cx="648072" cy="72008"/>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7600764" y="1988840"/>
            <a:ext cx="648072" cy="72008"/>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7668344" y="3681028"/>
            <a:ext cx="360040" cy="36004"/>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ZoneTexte 3"/>
          <p:cNvSpPr txBox="1"/>
          <p:nvPr/>
        </p:nvSpPr>
        <p:spPr>
          <a:xfrm>
            <a:off x="7999918" y="3545148"/>
            <a:ext cx="462297" cy="307777"/>
          </a:xfrm>
          <a:prstGeom prst="rect">
            <a:avLst/>
          </a:prstGeom>
          <a:noFill/>
        </p:spPr>
        <p:txBody>
          <a:bodyPr wrap="square" rtlCol="0">
            <a:spAutoFit/>
          </a:bodyPr>
          <a:lstStyle/>
          <a:p>
            <a:r>
              <a:rPr lang="en-GB" sz="1400" b="1" dirty="0" smtClean="0">
                <a:solidFill>
                  <a:srgbClr val="FFFFFF"/>
                </a:solidFill>
                <a:latin typeface="Calibri" pitchFamily="34" charset="0"/>
              </a:rPr>
              <a:t>NR</a:t>
            </a:r>
            <a:endParaRPr lang="en-GB" sz="1400" b="1" dirty="0">
              <a:solidFill>
                <a:srgbClr val="FFFFFF"/>
              </a:solidFill>
              <a:latin typeface="Calibri" pitchFamily="34" charset="0"/>
            </a:endParaRPr>
          </a:p>
        </p:txBody>
      </p:sp>
      <p:sp>
        <p:nvSpPr>
          <p:cNvPr id="16" name="ZoneTexte 15"/>
          <p:cNvSpPr txBox="1"/>
          <p:nvPr/>
        </p:nvSpPr>
        <p:spPr>
          <a:xfrm>
            <a:off x="7596336" y="1711841"/>
            <a:ext cx="792088" cy="276999"/>
          </a:xfrm>
          <a:prstGeom prst="rect">
            <a:avLst/>
          </a:prstGeom>
          <a:noFill/>
        </p:spPr>
        <p:txBody>
          <a:bodyPr wrap="square" rtlCol="0">
            <a:spAutoFit/>
          </a:bodyPr>
          <a:lstStyle/>
          <a:p>
            <a:pPr algn="ctr"/>
            <a:r>
              <a:rPr lang="en-GB" sz="1200" b="1" smtClean="0">
                <a:solidFill>
                  <a:srgbClr val="000000"/>
                </a:solidFill>
                <a:latin typeface="Calibri" pitchFamily="34" charset="0"/>
              </a:rPr>
              <a:t>GSM-R</a:t>
            </a:r>
            <a:endParaRPr lang="en-GB" sz="1200" b="1">
              <a:solidFill>
                <a:srgbClr val="000000"/>
              </a:solidFill>
              <a:latin typeface="Calibri" pitchFamily="34" charset="0"/>
            </a:endParaRPr>
          </a:p>
        </p:txBody>
      </p:sp>
      <p:sp>
        <p:nvSpPr>
          <p:cNvPr id="17" name="ZoneTexte 16"/>
          <p:cNvSpPr txBox="1"/>
          <p:nvPr/>
        </p:nvSpPr>
        <p:spPr>
          <a:xfrm>
            <a:off x="5436096" y="1711840"/>
            <a:ext cx="792088" cy="276999"/>
          </a:xfrm>
          <a:prstGeom prst="rect">
            <a:avLst/>
          </a:prstGeom>
          <a:noFill/>
        </p:spPr>
        <p:txBody>
          <a:bodyPr wrap="square" rtlCol="0">
            <a:spAutoFit/>
          </a:bodyPr>
          <a:lstStyle/>
          <a:p>
            <a:pPr algn="ctr"/>
            <a:r>
              <a:rPr lang="en-GB" sz="1200" b="1" smtClean="0">
                <a:solidFill>
                  <a:srgbClr val="000000"/>
                </a:solidFill>
                <a:latin typeface="Calibri" pitchFamily="34" charset="0"/>
              </a:rPr>
              <a:t>GSM-R</a:t>
            </a:r>
            <a:endParaRPr lang="en-GB" sz="1200" b="1">
              <a:solidFill>
                <a:srgbClr val="000000"/>
              </a:solidFill>
              <a:latin typeface="Calibri" pitchFamily="34" charset="0"/>
            </a:endParaRPr>
          </a:p>
        </p:txBody>
      </p:sp>
    </p:spTree>
    <p:extLst>
      <p:ext uri="{BB962C8B-B14F-4D97-AF65-F5344CB8AC3E}">
        <p14:creationId xmlns:p14="http://schemas.microsoft.com/office/powerpoint/2010/main" val="3483551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GB" altLang="da-DK" i="1" smtClean="0">
                <a:latin typeface="Arial" charset="0"/>
                <a:ea typeface="ＭＳ Ｐゴシック" pitchFamily="34" charset="-128"/>
              </a:rPr>
              <a:t>To FRMCS and beyond!</a:t>
            </a:r>
            <a:r>
              <a:rPr lang="en-GB" altLang="da-DK" smtClean="0">
                <a:latin typeface="Arial" charset="0"/>
                <a:ea typeface="ＭＳ Ｐゴシック" pitchFamily="34" charset="-128"/>
              </a:rPr>
              <a:t>					A possible ending</a:t>
            </a:r>
          </a:p>
        </p:txBody>
      </p:sp>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a:solidFill>
                  <a:srgbClr val="000000"/>
                </a:solidFill>
                <a:latin typeface="Arial" charset="0"/>
                <a:ea typeface="ＭＳ Ｐゴシック" pitchFamily="34" charset="-128"/>
              </a:defRPr>
            </a:lvl3pPr>
            <a:lvl4pPr marL="1600200" indent="-228600">
              <a:defRPr>
                <a:solidFill>
                  <a:srgbClr val="000000"/>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6pPr>
            <a:lvl7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7pPr>
            <a:lvl8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8pPr>
            <a:lvl9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9pPr>
          </a:lstStyle>
          <a:p>
            <a:fld id="{9B83C8BC-D121-4680-99FE-E3703CF2275C}" type="slidenum">
              <a:rPr lang="en-GB" altLang="da-DK" sz="900" smtClean="0">
                <a:solidFill>
                  <a:srgbClr val="887F6E"/>
                </a:solidFill>
              </a:rPr>
              <a:pPr/>
              <a:t>11</a:t>
            </a:fld>
            <a:endParaRPr lang="en-GB" altLang="da-DK" sz="900" smtClean="0">
              <a:solidFill>
                <a:srgbClr val="887F6E"/>
              </a:solidFill>
            </a:endParaRPr>
          </a:p>
        </p:txBody>
      </p:sp>
      <p:sp>
        <p:nvSpPr>
          <p:cNvPr id="4101" name="Text Placeholder 6"/>
          <p:cNvSpPr>
            <a:spLocks noGrp="1"/>
          </p:cNvSpPr>
          <p:nvPr>
            <p:ph type="body" sz="quarter" idx="12"/>
          </p:nvPr>
        </p:nvSpPr>
        <p:spPr>
          <a:xfrm>
            <a:off x="457200" y="1752600"/>
            <a:ext cx="8229600" cy="4410075"/>
          </a:xfrm>
        </p:spPr>
        <p:txBody>
          <a:bodyPr/>
          <a:lstStyle/>
          <a:p>
            <a:pPr marL="0" indent="0"/>
            <a:r>
              <a:rPr lang="en-GB" dirty="0" smtClean="0"/>
              <a:t>Core band: 874.4-880 MHz / 919.4-925 MHz FDD</a:t>
            </a:r>
            <a:endParaRPr lang="en-GB" altLang="da-DK" dirty="0" smtClean="0">
              <a:latin typeface="Arial" charset="0"/>
              <a:ea typeface="ＭＳ Ｐゴシック" pitchFamily="34" charset="-128"/>
            </a:endParaRPr>
          </a:p>
          <a:p>
            <a:pPr marL="376238" lvl="2" indent="0"/>
            <a:r>
              <a:rPr lang="en-GB" altLang="da-DK" dirty="0" smtClean="0">
                <a:latin typeface="Arial" charset="0"/>
                <a:ea typeface="ＭＳ Ｐゴシック" pitchFamily="34" charset="-128"/>
                <a:sym typeface="Wingdings 3"/>
              </a:rPr>
              <a:t>Both GSM-R and FRMCS, including guard-band towards SRD</a:t>
            </a:r>
          </a:p>
          <a:p>
            <a:pPr marL="0" indent="0"/>
            <a:endParaRPr lang="en-GB" altLang="da-DK" dirty="0" smtClean="0">
              <a:latin typeface="Arial" charset="0"/>
              <a:ea typeface="ＭＳ Ｐゴシック" pitchFamily="34" charset="-128"/>
              <a:sym typeface="Wingdings 3"/>
            </a:endParaRPr>
          </a:p>
          <a:p>
            <a:pPr marL="0" indent="0"/>
            <a:r>
              <a:rPr lang="en-GB" altLang="da-DK" dirty="0" smtClean="0">
                <a:latin typeface="Arial" charset="0"/>
                <a:ea typeface="ＭＳ Ｐゴシック" pitchFamily="34" charset="-128"/>
                <a:sym typeface="Wingdings 3"/>
              </a:rPr>
              <a:t>Complementary band: either 1900-1910 MHz TDD or </a:t>
            </a:r>
            <a:r>
              <a:rPr lang="en-GB" altLang="da-DK" dirty="0">
                <a:latin typeface="Arial" charset="0"/>
                <a:ea typeface="ＭＳ Ｐゴシック" pitchFamily="34" charset="-128"/>
                <a:sym typeface="Wingdings 3"/>
              </a:rPr>
              <a:t>10 MHz in </a:t>
            </a:r>
            <a:r>
              <a:rPr lang="en-GB" altLang="da-DK" dirty="0" smtClean="0">
                <a:latin typeface="Arial" charset="0"/>
                <a:ea typeface="ＭＳ Ｐゴシック" pitchFamily="34" charset="-128"/>
                <a:sym typeface="Wingdings 3"/>
              </a:rPr>
              <a:t>2290-2400 MHz TDD as a tuning range</a:t>
            </a:r>
          </a:p>
          <a:p>
            <a:pPr marL="376238" lvl="2" indent="0"/>
            <a:r>
              <a:rPr lang="en-GB" altLang="da-DK" dirty="0" smtClean="0">
                <a:latin typeface="Arial" charset="0"/>
                <a:ea typeface="ＭＳ Ｐゴシック" pitchFamily="34" charset="-128"/>
                <a:sym typeface="Wingdings 3"/>
              </a:rPr>
              <a:t>Choice to be made based on the technical conditions to be defined</a:t>
            </a:r>
          </a:p>
          <a:p>
            <a:pPr marL="376238" lvl="2" indent="0"/>
            <a:r>
              <a:rPr lang="en-GB" altLang="da-DK" dirty="0" smtClean="0">
                <a:latin typeface="Arial" charset="0"/>
                <a:ea typeface="ＭＳ Ｐゴシック" pitchFamily="34" charset="-128"/>
              </a:rPr>
              <a:t>Possible criterion: conditions compatible with a perpetual migration (beyond FRMCS) </a:t>
            </a:r>
            <a:r>
              <a:rPr lang="en-GB" altLang="da-DK" dirty="0" smtClean="0">
                <a:latin typeface="Arial" charset="0"/>
                <a:ea typeface="ＭＳ Ｐゴシック" pitchFamily="34" charset="-128"/>
                <a:sym typeface="Wingdings 3"/>
              </a:rPr>
              <a:t> </a:t>
            </a:r>
            <a:r>
              <a:rPr lang="en-GB" altLang="da-DK" dirty="0" smtClean="0">
                <a:latin typeface="Arial" charset="0"/>
                <a:ea typeface="ＭＳ Ｐゴシック" pitchFamily="34" charset="-128"/>
              </a:rPr>
              <a:t>LTE/NR may have a shorter life cycle than GSM</a:t>
            </a:r>
          </a:p>
        </p:txBody>
      </p:sp>
      <p:pic>
        <p:nvPicPr>
          <p:cNvPr id="1026" name="Picture 2" descr="https://c1.staticflickr.com/5/4153/5124423942_eb3bef3235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972" y="4622825"/>
            <a:ext cx="3199701" cy="212480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670673" y="6516795"/>
            <a:ext cx="576064" cy="230832"/>
          </a:xfrm>
          <a:prstGeom prst="rect">
            <a:avLst/>
          </a:prstGeom>
          <a:noFill/>
        </p:spPr>
        <p:txBody>
          <a:bodyPr wrap="square" rtlCol="0">
            <a:spAutoFit/>
          </a:bodyPr>
          <a:lstStyle/>
          <a:p>
            <a:r>
              <a:rPr lang="en-GB" sz="900" smtClean="0">
                <a:hlinkClick r:id="rId3"/>
              </a:rPr>
              <a:t>source</a:t>
            </a:r>
            <a:endParaRPr lang="en-GB" sz="900"/>
          </a:p>
        </p:txBody>
      </p:sp>
    </p:spTree>
    <p:extLst>
      <p:ext uri="{BB962C8B-B14F-4D97-AF65-F5344CB8AC3E}">
        <p14:creationId xmlns:p14="http://schemas.microsoft.com/office/powerpoint/2010/main" val="232646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GB" altLang="da-DK" i="1" smtClean="0">
                <a:latin typeface="Arial" charset="0"/>
                <a:ea typeface="ＭＳ Ｐゴシック" pitchFamily="34" charset="-128"/>
              </a:rPr>
              <a:t>To FRMCS and beyond!</a:t>
            </a:r>
            <a:r>
              <a:rPr lang="en-GB" altLang="da-DK" smtClean="0">
                <a:latin typeface="Arial" charset="0"/>
                <a:ea typeface="ＭＳ Ｐゴシック" pitchFamily="34" charset="-128"/>
              </a:rPr>
              <a:t>		Millimetre wave for railways</a:t>
            </a:r>
          </a:p>
        </p:txBody>
      </p:sp>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a:solidFill>
                  <a:srgbClr val="000000"/>
                </a:solidFill>
                <a:latin typeface="Arial" charset="0"/>
                <a:ea typeface="ＭＳ Ｐゴシック" pitchFamily="34" charset="-128"/>
              </a:defRPr>
            </a:lvl3pPr>
            <a:lvl4pPr marL="1600200" indent="-228600">
              <a:defRPr>
                <a:solidFill>
                  <a:srgbClr val="000000"/>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6pPr>
            <a:lvl7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7pPr>
            <a:lvl8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8pPr>
            <a:lvl9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9pPr>
          </a:lstStyle>
          <a:p>
            <a:fld id="{9B83C8BC-D121-4680-99FE-E3703CF2275C}" type="slidenum">
              <a:rPr lang="en-GB" altLang="da-DK" sz="900" smtClean="0">
                <a:solidFill>
                  <a:srgbClr val="887F6E"/>
                </a:solidFill>
              </a:rPr>
              <a:pPr/>
              <a:t>12</a:t>
            </a:fld>
            <a:endParaRPr lang="en-GB" altLang="da-DK" sz="900" smtClean="0">
              <a:solidFill>
                <a:srgbClr val="887F6E"/>
              </a:solidFill>
            </a:endParaRPr>
          </a:p>
        </p:txBody>
      </p:sp>
      <p:sp>
        <p:nvSpPr>
          <p:cNvPr id="4101" name="Text Placeholder 6"/>
          <p:cNvSpPr>
            <a:spLocks noGrp="1"/>
          </p:cNvSpPr>
          <p:nvPr>
            <p:ph type="body" sz="quarter" idx="12"/>
          </p:nvPr>
        </p:nvSpPr>
        <p:spPr>
          <a:xfrm>
            <a:off x="457200" y="1752600"/>
            <a:ext cx="8229600" cy="4410075"/>
          </a:xfrm>
        </p:spPr>
        <p:txBody>
          <a:bodyPr/>
          <a:lstStyle/>
          <a:p>
            <a:pPr marL="0" indent="0"/>
            <a:r>
              <a:rPr lang="en-GB" dirty="0" smtClean="0"/>
              <a:t>Idea submitted at the last FM56, yet to be discussed at WG FM</a:t>
            </a:r>
          </a:p>
          <a:p>
            <a:pPr marL="376238" lvl="2" indent="0"/>
            <a:r>
              <a:rPr lang="en-GB" dirty="0" smtClean="0"/>
              <a:t>Preliminary and </a:t>
            </a:r>
            <a:r>
              <a:rPr lang="en-GB" u="sng" dirty="0" smtClean="0"/>
              <a:t>not</a:t>
            </a:r>
            <a:r>
              <a:rPr lang="en-GB" dirty="0" smtClean="0"/>
              <a:t> related to FRMCS</a:t>
            </a:r>
            <a:endParaRPr lang="en-GB" dirty="0"/>
          </a:p>
          <a:p>
            <a:pPr marL="0" indent="0"/>
            <a:endParaRPr lang="en-GB" dirty="0" smtClean="0"/>
          </a:p>
          <a:p>
            <a:pPr marL="0" indent="0"/>
            <a:r>
              <a:rPr lang="en-GB" dirty="0" smtClean="0"/>
              <a:t>Identify [150] MHz for railways in the 40.5-43.5 GHz range, foreseen as a 5G band</a:t>
            </a:r>
          </a:p>
          <a:p>
            <a:pPr marL="376238" lvl="2" indent="0"/>
            <a:r>
              <a:rPr lang="en-GB" dirty="0" smtClean="0"/>
              <a:t>Avoid that railways have again to go in the MFCN “left holes”</a:t>
            </a:r>
          </a:p>
          <a:p>
            <a:pPr marL="0" indent="0"/>
            <a:endParaRPr lang="en-GB" dirty="0" smtClean="0"/>
          </a:p>
          <a:p>
            <a:pPr marL="0" indent="0"/>
            <a:r>
              <a:rPr lang="en-GB" dirty="0" smtClean="0"/>
              <a:t>Possible use:</a:t>
            </a:r>
          </a:p>
          <a:p>
            <a:pPr marL="376238" lvl="2" indent="0"/>
            <a:r>
              <a:rPr lang="en-GB" dirty="0" smtClean="0"/>
              <a:t>Corrective and predictive maintenance in train stations and shunting yards</a:t>
            </a:r>
          </a:p>
          <a:p>
            <a:pPr marL="376238" lvl="2" indent="0"/>
            <a:r>
              <a:rPr lang="en-GB" dirty="0" smtClean="0"/>
              <a:t>Video for </a:t>
            </a:r>
            <a:r>
              <a:rPr lang="en-GB" dirty="0" err="1" smtClean="0"/>
              <a:t>telecommand</a:t>
            </a:r>
            <a:r>
              <a:rPr lang="en-GB" dirty="0" smtClean="0"/>
              <a:t> in shunting yard</a:t>
            </a:r>
          </a:p>
          <a:p>
            <a:pPr marL="376238" lvl="2" indent="0"/>
            <a:r>
              <a:rPr lang="en-GB" dirty="0" smtClean="0"/>
              <a:t>Wireless backbone within a consist</a:t>
            </a:r>
          </a:p>
          <a:p>
            <a:pPr marL="376238" lvl="2" indent="0"/>
            <a:r>
              <a:rPr lang="en-GB" dirty="0" smtClean="0"/>
              <a:t>Consist-to-consist communication</a:t>
            </a:r>
          </a:p>
          <a:p>
            <a:pPr marL="376238" lvl="2" indent="0"/>
            <a:r>
              <a:rPr lang="en-GB" dirty="0" smtClean="0"/>
              <a:t>Direct communication between locomotives at each end of a freight train</a:t>
            </a:r>
            <a:endParaRPr lang="en-GB" dirty="0"/>
          </a:p>
        </p:txBody>
      </p:sp>
    </p:spTree>
    <p:extLst>
      <p:ext uri="{BB962C8B-B14F-4D97-AF65-F5344CB8AC3E}">
        <p14:creationId xmlns:p14="http://schemas.microsoft.com/office/powerpoint/2010/main" val="2865604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GB" altLang="da-DK" smtClean="0">
                <a:latin typeface="Arial" charset="0"/>
                <a:ea typeface="ＭＳ Ｐゴシック" pitchFamily="34" charset="-128"/>
              </a:rPr>
              <a:t>Future of RMR</a:t>
            </a:r>
          </a:p>
        </p:txBody>
      </p:sp>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a:solidFill>
                  <a:srgbClr val="000000"/>
                </a:solidFill>
                <a:latin typeface="Arial" charset="0"/>
                <a:ea typeface="ＭＳ Ｐゴシック" pitchFamily="34" charset="-128"/>
              </a:defRPr>
            </a:lvl3pPr>
            <a:lvl4pPr marL="1600200" indent="-228600">
              <a:defRPr>
                <a:solidFill>
                  <a:srgbClr val="000000"/>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6pPr>
            <a:lvl7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7pPr>
            <a:lvl8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8pPr>
            <a:lvl9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9pPr>
          </a:lstStyle>
          <a:p>
            <a:fld id="{9B83C8BC-D121-4680-99FE-E3703CF2275C}" type="slidenum">
              <a:rPr lang="en-GB" altLang="da-DK" sz="900" smtClean="0">
                <a:solidFill>
                  <a:srgbClr val="887F6E"/>
                </a:solidFill>
              </a:rPr>
              <a:pPr/>
              <a:t>13</a:t>
            </a:fld>
            <a:endParaRPr lang="en-GB" altLang="da-DK" sz="900" smtClean="0">
              <a:solidFill>
                <a:srgbClr val="887F6E"/>
              </a:solidFill>
            </a:endParaRPr>
          </a:p>
        </p:txBody>
      </p:sp>
      <p:sp>
        <p:nvSpPr>
          <p:cNvPr id="4101" name="Text Placeholder 6"/>
          <p:cNvSpPr>
            <a:spLocks noGrp="1"/>
          </p:cNvSpPr>
          <p:nvPr>
            <p:ph type="body" sz="quarter" idx="12"/>
          </p:nvPr>
        </p:nvSpPr>
        <p:spPr>
          <a:xfrm>
            <a:off x="457200" y="2073090"/>
            <a:ext cx="8229600" cy="3548608"/>
          </a:xfrm>
        </p:spPr>
        <p:txBody>
          <a:bodyPr/>
          <a:lstStyle/>
          <a:p>
            <a:pPr marL="0" indent="0"/>
            <a:r>
              <a:rPr lang="en-GB" smtClean="0"/>
              <a:t>EC harmonisation, including FRMCS, expected in H1 2021</a:t>
            </a:r>
          </a:p>
          <a:p>
            <a:pPr marL="0" indent="0"/>
            <a:endParaRPr lang="en-GB" smtClean="0"/>
          </a:p>
          <a:p>
            <a:pPr marL="0" indent="0"/>
            <a:r>
              <a:rPr lang="en-GB" smtClean="0"/>
              <a:t>Urgent need of an outage criterion for FRMCS from railways!</a:t>
            </a:r>
          </a:p>
          <a:p>
            <a:pPr marL="0" indent="0"/>
            <a:endParaRPr lang="en-GB" smtClean="0"/>
          </a:p>
          <a:p>
            <a:pPr marL="0" indent="0"/>
            <a:r>
              <a:rPr lang="en-GB" smtClean="0"/>
              <a:t>RMR cab-radios (GSM-R/FRMCS) may need improved receiver characteristics to filter MFCN emissions above 925 MHz and SRD ones below 919.4 MHz</a:t>
            </a:r>
          </a:p>
          <a:p>
            <a:pPr marL="0" indent="0"/>
            <a:endParaRPr lang="en-GB" smtClean="0"/>
          </a:p>
          <a:p>
            <a:pPr marL="0" indent="0"/>
            <a:r>
              <a:rPr lang="en-GB" smtClean="0"/>
              <a:t>What about the 40.5-43.5 GHz range beyond FRMCS?</a:t>
            </a:r>
            <a:endParaRPr lang="en-GB"/>
          </a:p>
        </p:txBody>
      </p:sp>
      <p:sp>
        <p:nvSpPr>
          <p:cNvPr id="2" name="Rectangle à coins arrondis 1"/>
          <p:cNvSpPr/>
          <p:nvPr/>
        </p:nvSpPr>
        <p:spPr>
          <a:xfrm>
            <a:off x="323528" y="2073089"/>
            <a:ext cx="8363272" cy="3548608"/>
          </a:xfrm>
          <a:prstGeom prst="roundRect">
            <a:avLst>
              <a:gd name="adj" fmla="val 9360"/>
            </a:avLst>
          </a:prstGeom>
          <a:noFill/>
          <a:ln w="28575">
            <a:solidFill>
              <a:srgbClr val="FF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2" descr="https://c2.staticflickr.com/6/5537/10084755403_927393f8ba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699793" cy="180865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0" y="1808650"/>
            <a:ext cx="557234" cy="230832"/>
          </a:xfrm>
          <a:prstGeom prst="rect">
            <a:avLst/>
          </a:prstGeom>
          <a:noFill/>
        </p:spPr>
        <p:txBody>
          <a:bodyPr wrap="square" rtlCol="0">
            <a:spAutoFit/>
          </a:bodyPr>
          <a:lstStyle/>
          <a:p>
            <a:pPr algn="ctr"/>
            <a:r>
              <a:rPr lang="en-GB" sz="900" smtClean="0">
                <a:hlinkClick r:id="rId3"/>
              </a:rPr>
              <a:t>source</a:t>
            </a:r>
            <a:endParaRPr lang="en-GB" sz="900"/>
          </a:p>
        </p:txBody>
      </p:sp>
    </p:spTree>
    <p:extLst>
      <p:ext uri="{BB962C8B-B14F-4D97-AF65-F5344CB8AC3E}">
        <p14:creationId xmlns:p14="http://schemas.microsoft.com/office/powerpoint/2010/main" val="174169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a:solidFill>
                  <a:srgbClr val="000000"/>
                </a:solidFill>
                <a:latin typeface="Arial" charset="0"/>
                <a:ea typeface="ＭＳ Ｐゴシック" pitchFamily="34" charset="-128"/>
              </a:defRPr>
            </a:lvl3pPr>
            <a:lvl4pPr marL="1600200" indent="-228600">
              <a:defRPr>
                <a:solidFill>
                  <a:srgbClr val="000000"/>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6pPr>
            <a:lvl7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7pPr>
            <a:lvl8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8pPr>
            <a:lvl9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9pPr>
          </a:lstStyle>
          <a:p>
            <a:fld id="{9B83C8BC-D121-4680-99FE-E3703CF2275C}" type="slidenum">
              <a:rPr lang="en-GB" altLang="da-DK" sz="900" smtClean="0">
                <a:solidFill>
                  <a:srgbClr val="887F6E"/>
                </a:solidFill>
              </a:rPr>
              <a:pPr/>
              <a:t>14</a:t>
            </a:fld>
            <a:endParaRPr lang="en-GB" altLang="da-DK" sz="900" smtClean="0">
              <a:solidFill>
                <a:srgbClr val="887F6E"/>
              </a:solidFill>
            </a:endParaRPr>
          </a:p>
        </p:txBody>
      </p:sp>
      <p:sp>
        <p:nvSpPr>
          <p:cNvPr id="6" name="Rectangle à coins arrondis 5"/>
          <p:cNvSpPr/>
          <p:nvPr/>
        </p:nvSpPr>
        <p:spPr>
          <a:xfrm>
            <a:off x="755576" y="2275114"/>
            <a:ext cx="3350030" cy="1785257"/>
          </a:xfrm>
          <a:prstGeom prst="roundRect">
            <a:avLst/>
          </a:prstGeom>
          <a:solidFill>
            <a:srgbClr val="FF9900"/>
          </a:solidFill>
          <a:ln>
            <a:noFill/>
          </a:ln>
        </p:spPr>
        <p:style>
          <a:lnRef idx="1">
            <a:schemeClr val="accent5"/>
          </a:lnRef>
          <a:fillRef idx="2">
            <a:schemeClr val="accent5"/>
          </a:fillRef>
          <a:effectRef idx="1">
            <a:schemeClr val="accent5"/>
          </a:effectRef>
          <a:fontRef idx="minor">
            <a:schemeClr val="dk1"/>
          </a:fontRef>
        </p:style>
        <p:txBody>
          <a:bodyPr lIns="36000" rIns="36000" rtlCol="0" anchor="ctr"/>
          <a:lstStyle/>
          <a:p>
            <a:pPr algn="ctr"/>
            <a:r>
              <a:rPr lang="en-GB" sz="2400" b="1" smtClean="0">
                <a:solidFill>
                  <a:srgbClr val="FFFFFF"/>
                </a:solidFill>
                <a:latin typeface="Arial" panose="020B0604020202020204" pitchFamily="34" charset="0"/>
                <a:cs typeface="Arial" panose="020B0604020202020204" pitchFamily="34" charset="0"/>
              </a:rPr>
              <a:t>Interoperable trains</a:t>
            </a:r>
          </a:p>
          <a:p>
            <a:pPr algn="ctr"/>
            <a:endParaRPr lang="en-GB">
              <a:solidFill>
                <a:srgbClr val="FFFFFF"/>
              </a:solidFill>
              <a:latin typeface="Arial" panose="020B0604020202020204" pitchFamily="34" charset="0"/>
              <a:cs typeface="Arial" panose="020B0604020202020204" pitchFamily="34" charset="0"/>
            </a:endParaRPr>
          </a:p>
          <a:p>
            <a:pPr algn="ctr"/>
            <a:r>
              <a:rPr lang="en-GB" smtClean="0">
                <a:solidFill>
                  <a:srgbClr val="FFFFFF"/>
                </a:solidFill>
                <a:latin typeface="Arial" panose="020B0604020202020204" pitchFamily="34" charset="0"/>
                <a:cs typeface="Arial" panose="020B0604020202020204" pitchFamily="34" charset="0"/>
              </a:rPr>
              <a:t>Voice + ETCS</a:t>
            </a:r>
            <a:endParaRPr lang="en-GB">
              <a:solidFill>
                <a:srgbClr val="FFFFFF"/>
              </a:solidFill>
              <a:latin typeface="Arial" panose="020B0604020202020204" pitchFamily="34" charset="0"/>
              <a:cs typeface="Arial" panose="020B0604020202020204" pitchFamily="34" charset="0"/>
            </a:endParaRPr>
          </a:p>
        </p:txBody>
      </p:sp>
      <p:sp>
        <p:nvSpPr>
          <p:cNvPr id="7" name="Rectangle à coins arrondis 6"/>
          <p:cNvSpPr/>
          <p:nvPr/>
        </p:nvSpPr>
        <p:spPr>
          <a:xfrm>
            <a:off x="5038394" y="2275113"/>
            <a:ext cx="3350030" cy="1785257"/>
          </a:xfrm>
          <a:prstGeom prst="roundRect">
            <a:avLst/>
          </a:prstGeom>
          <a:solidFill>
            <a:srgbClr val="CC3300"/>
          </a:solidFill>
          <a:ln>
            <a:noFill/>
          </a:ln>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GB" sz="2400" b="1" smtClean="0">
                <a:solidFill>
                  <a:srgbClr val="FFFFFF"/>
                </a:solidFill>
                <a:latin typeface="Arial" panose="020B0604020202020204" pitchFamily="34" charset="0"/>
                <a:cs typeface="Arial" panose="020B0604020202020204" pitchFamily="34" charset="0"/>
              </a:rPr>
              <a:t>Urban Rail</a:t>
            </a:r>
          </a:p>
          <a:p>
            <a:pPr algn="ctr"/>
            <a:endParaRPr lang="en-GB">
              <a:solidFill>
                <a:srgbClr val="FFFFFF"/>
              </a:solidFill>
              <a:latin typeface="Arial" panose="020B0604020202020204" pitchFamily="34" charset="0"/>
              <a:cs typeface="Arial" panose="020B0604020202020204" pitchFamily="34" charset="0"/>
            </a:endParaRPr>
          </a:p>
          <a:p>
            <a:pPr algn="ctr"/>
            <a:r>
              <a:rPr lang="en-GB" smtClean="0">
                <a:solidFill>
                  <a:srgbClr val="FFFFFF"/>
                </a:solidFill>
                <a:latin typeface="Arial" panose="020B0604020202020204" pitchFamily="34" charset="0"/>
                <a:cs typeface="Arial" panose="020B0604020202020204" pitchFamily="34" charset="0"/>
              </a:rPr>
              <a:t>CBTC</a:t>
            </a:r>
            <a:endParaRPr lang="en-GB">
              <a:solidFill>
                <a:srgbClr val="FFFFFF"/>
              </a:solidFill>
              <a:latin typeface="Arial" panose="020B0604020202020204" pitchFamily="34" charset="0"/>
              <a:cs typeface="Arial" panose="020B0604020202020204" pitchFamily="34" charset="0"/>
            </a:endParaRPr>
          </a:p>
        </p:txBody>
      </p:sp>
      <p:sp>
        <p:nvSpPr>
          <p:cNvPr id="2" name="Titre 1"/>
          <p:cNvSpPr>
            <a:spLocks noGrp="1"/>
          </p:cNvSpPr>
          <p:nvPr>
            <p:ph type="title"/>
          </p:nvPr>
        </p:nvSpPr>
        <p:spPr/>
        <p:txBody>
          <a:bodyPr/>
          <a:lstStyle/>
          <a:p>
            <a:endParaRPr lang="en-GB"/>
          </a:p>
        </p:txBody>
      </p:sp>
      <p:pic>
        <p:nvPicPr>
          <p:cNvPr id="4105" name="Picture 9" descr="https://c2.staticflickr.com/8/7038/6890176672_029866706e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506" y="3843489"/>
            <a:ext cx="2145806" cy="14270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c2.staticflickr.com/6/5537/10084755403_927393f8ba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507" y="3843489"/>
            <a:ext cx="2130167" cy="142704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365507" y="5270534"/>
            <a:ext cx="557234" cy="230832"/>
          </a:xfrm>
          <a:prstGeom prst="rect">
            <a:avLst/>
          </a:prstGeom>
          <a:noFill/>
        </p:spPr>
        <p:txBody>
          <a:bodyPr wrap="square" rtlCol="0">
            <a:spAutoFit/>
          </a:bodyPr>
          <a:lstStyle/>
          <a:p>
            <a:pPr algn="ctr"/>
            <a:r>
              <a:rPr lang="en-GB" sz="900" smtClean="0">
                <a:hlinkClick r:id="rId4"/>
              </a:rPr>
              <a:t>source</a:t>
            </a:r>
            <a:endParaRPr lang="en-GB" sz="900"/>
          </a:p>
        </p:txBody>
      </p:sp>
      <p:sp>
        <p:nvSpPr>
          <p:cNvPr id="4" name="ZoneTexte 3"/>
          <p:cNvSpPr txBox="1"/>
          <p:nvPr/>
        </p:nvSpPr>
        <p:spPr>
          <a:xfrm>
            <a:off x="5640506" y="5270534"/>
            <a:ext cx="576064" cy="230832"/>
          </a:xfrm>
          <a:prstGeom prst="rect">
            <a:avLst/>
          </a:prstGeom>
          <a:noFill/>
        </p:spPr>
        <p:txBody>
          <a:bodyPr wrap="square" rtlCol="0">
            <a:spAutoFit/>
          </a:bodyPr>
          <a:lstStyle/>
          <a:p>
            <a:pPr algn="ctr"/>
            <a:r>
              <a:rPr lang="en-GB" sz="900" smtClean="0">
                <a:hlinkClick r:id="rId5"/>
              </a:rPr>
              <a:t>source</a:t>
            </a:r>
            <a:endParaRPr lang="en-GB" sz="900"/>
          </a:p>
        </p:txBody>
      </p:sp>
      <p:sp>
        <p:nvSpPr>
          <p:cNvPr id="10" name="Trapèze 9"/>
          <p:cNvSpPr/>
          <p:nvPr/>
        </p:nvSpPr>
        <p:spPr>
          <a:xfrm>
            <a:off x="5038395" y="1556792"/>
            <a:ext cx="3350030" cy="593560"/>
          </a:xfrm>
          <a:prstGeom prst="trapezoid">
            <a:avLst>
              <a:gd name="adj" fmla="val 138968"/>
            </a:avLst>
          </a:prstGeom>
          <a:solidFill>
            <a:srgbClr val="990033"/>
          </a:solidFill>
          <a:ln>
            <a:noFill/>
          </a:ln>
        </p:spPr>
        <p:style>
          <a:lnRef idx="1">
            <a:schemeClr val="accent1"/>
          </a:lnRef>
          <a:fillRef idx="3">
            <a:schemeClr val="accent1"/>
          </a:fillRef>
          <a:effectRef idx="2">
            <a:schemeClr val="accent1"/>
          </a:effectRef>
          <a:fontRef idx="minor">
            <a:schemeClr val="lt1"/>
          </a:fontRef>
        </p:style>
        <p:txBody>
          <a:bodyPr wrap="none" lIns="0" tIns="0" rIns="0" bIns="0" rtlCol="0" anchor="b" anchorCtr="0"/>
          <a:lstStyle/>
          <a:p>
            <a:pPr algn="ctr"/>
            <a:r>
              <a:rPr lang="en-GB" b="1" dirty="0" smtClean="0">
                <a:solidFill>
                  <a:srgbClr val="FFFFFF"/>
                </a:solidFill>
                <a:latin typeface="Arial" pitchFamily="34" charset="0"/>
                <a:cs typeface="Arial" pitchFamily="34" charset="0"/>
              </a:rPr>
              <a:t>SRD-MG</a:t>
            </a:r>
            <a:r>
              <a:rPr lang="en-GB" dirty="0" smtClean="0">
                <a:solidFill>
                  <a:srgbClr val="FFFFFF"/>
                </a:solidFill>
                <a:latin typeface="Arial" pitchFamily="34" charset="0"/>
                <a:cs typeface="Arial" pitchFamily="34" charset="0"/>
              </a:rPr>
              <a:t>: ITS </a:t>
            </a:r>
            <a:br>
              <a:rPr lang="en-GB" dirty="0" smtClean="0">
                <a:solidFill>
                  <a:srgbClr val="FFFFFF"/>
                </a:solidFill>
                <a:latin typeface="Arial" pitchFamily="34" charset="0"/>
                <a:cs typeface="Arial" pitchFamily="34" charset="0"/>
              </a:rPr>
            </a:br>
            <a:r>
              <a:rPr lang="en-GB" dirty="0" smtClean="0">
                <a:solidFill>
                  <a:srgbClr val="FFFFFF"/>
                </a:solidFill>
                <a:latin typeface="Arial" pitchFamily="34" charset="0"/>
                <a:cs typeface="Arial" pitchFamily="34" charset="0"/>
              </a:rPr>
              <a:t>regulation / harmonisation</a:t>
            </a:r>
            <a:endParaRPr lang="en-GB"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444266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GB" altLang="da-DK" smtClean="0">
                <a:latin typeface="Arial" charset="0"/>
                <a:ea typeface="ＭＳ Ｐゴシック" pitchFamily="34" charset="-128"/>
              </a:rPr>
              <a:t>Radio spectrum for CBTC</a:t>
            </a:r>
          </a:p>
        </p:txBody>
      </p:sp>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a:solidFill>
                  <a:srgbClr val="000000"/>
                </a:solidFill>
                <a:latin typeface="Arial" charset="0"/>
                <a:ea typeface="ＭＳ Ｐゴシック" pitchFamily="34" charset="-128"/>
              </a:defRPr>
            </a:lvl3pPr>
            <a:lvl4pPr marL="1600200" indent="-228600">
              <a:defRPr>
                <a:solidFill>
                  <a:srgbClr val="000000"/>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6pPr>
            <a:lvl7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7pPr>
            <a:lvl8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8pPr>
            <a:lvl9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9pPr>
          </a:lstStyle>
          <a:p>
            <a:fld id="{9B83C8BC-D121-4680-99FE-E3703CF2275C}" type="slidenum">
              <a:rPr lang="en-GB" altLang="da-DK" sz="900" smtClean="0">
                <a:solidFill>
                  <a:srgbClr val="887F6E"/>
                </a:solidFill>
              </a:rPr>
              <a:pPr/>
              <a:t>15</a:t>
            </a:fld>
            <a:endParaRPr lang="en-GB" altLang="da-DK" sz="900" smtClean="0">
              <a:solidFill>
                <a:srgbClr val="887F6E"/>
              </a:solidFill>
            </a:endParaRPr>
          </a:p>
        </p:txBody>
      </p:sp>
      <p:sp>
        <p:nvSpPr>
          <p:cNvPr id="4101" name="Text Placeholder 6"/>
          <p:cNvSpPr>
            <a:spLocks noGrp="1"/>
          </p:cNvSpPr>
          <p:nvPr>
            <p:ph type="body" sz="quarter" idx="12"/>
          </p:nvPr>
        </p:nvSpPr>
        <p:spPr>
          <a:xfrm>
            <a:off x="457200" y="1752600"/>
            <a:ext cx="8229600" cy="4410075"/>
          </a:xfrm>
        </p:spPr>
        <p:txBody>
          <a:bodyPr/>
          <a:lstStyle/>
          <a:p>
            <a:pPr marL="0" indent="0"/>
            <a:r>
              <a:rPr lang="en-GB" altLang="da-DK" smtClean="0">
                <a:latin typeface="Arial" charset="0"/>
                <a:ea typeface="ＭＳ Ｐゴシック" pitchFamily="34" charset="-128"/>
              </a:rPr>
              <a:t>Mandate from the European Commission on ITS</a:t>
            </a:r>
          </a:p>
          <a:p>
            <a:pPr marL="376238" lvl="2" indent="0"/>
            <a:r>
              <a:rPr lang="en-GB" smtClean="0"/>
              <a:t>Extend the upper edge of the EC harmonised safety-related ITS band (5875-5905 MHz) by 20 MHz up to 5925 MHz</a:t>
            </a:r>
          </a:p>
          <a:p>
            <a:pPr marL="376238" lvl="2" indent="0"/>
            <a:r>
              <a:rPr lang="en-GB" smtClean="0"/>
              <a:t>Allow other means of transport such as Urban Rail (CBTC) in addition to road transport, in the EC harmonised safety-related ITS band</a:t>
            </a:r>
            <a:endParaRPr lang="en-GB" altLang="da-DK" smtClean="0">
              <a:latin typeface="Arial" charset="0"/>
              <a:ea typeface="ＭＳ Ｐゴシック" pitchFamily="34" charset="-128"/>
            </a:endParaRPr>
          </a:p>
          <a:p>
            <a:pPr marL="0" indent="0"/>
            <a:endParaRPr lang="en-GB" altLang="da-DK" smtClean="0">
              <a:latin typeface="Arial" charset="0"/>
              <a:ea typeface="ＭＳ Ｐゴシック" pitchFamily="34" charset="-128"/>
            </a:endParaRPr>
          </a:p>
          <a:p>
            <a:pPr marL="0" indent="0"/>
            <a:r>
              <a:rPr lang="en-GB" altLang="da-DK" smtClean="0">
                <a:latin typeface="Arial" charset="0"/>
                <a:ea typeface="ＭＳ Ｐゴシック" pitchFamily="34" charset="-128"/>
              </a:rPr>
              <a:t>Target date: March 2019 for the response</a:t>
            </a:r>
          </a:p>
        </p:txBody>
      </p:sp>
    </p:spTree>
    <p:extLst>
      <p:ext uri="{BB962C8B-B14F-4D97-AF65-F5344CB8AC3E}">
        <p14:creationId xmlns:p14="http://schemas.microsoft.com/office/powerpoint/2010/main" val="2662273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Placeholder 6"/>
          <p:cNvSpPr>
            <a:spLocks noGrp="1"/>
          </p:cNvSpPr>
          <p:nvPr>
            <p:ph type="body" sz="quarter" idx="12"/>
          </p:nvPr>
        </p:nvSpPr>
        <p:spPr>
          <a:xfrm>
            <a:off x="457200" y="1752600"/>
            <a:ext cx="8229600" cy="4410075"/>
          </a:xfrm>
        </p:spPr>
        <p:txBody>
          <a:bodyPr/>
          <a:lstStyle/>
          <a:p>
            <a:pPr marL="0" indent="0"/>
            <a:r>
              <a:rPr lang="en-GB" dirty="0" smtClean="0"/>
              <a:t>Existing road ITS and CBTC implementations should stay available for maintenance and evolution (i.e. continued rollout)</a:t>
            </a:r>
            <a:endParaRPr lang="en-GB" altLang="da-DK" dirty="0" smtClean="0">
              <a:latin typeface="Arial" charset="0"/>
              <a:ea typeface="ＭＳ Ｐゴシック" pitchFamily="34" charset="-128"/>
            </a:endParaRPr>
          </a:p>
          <a:p>
            <a:pPr marL="376238" lvl="2" indent="0"/>
            <a:r>
              <a:rPr lang="en-GB" altLang="da-DK" dirty="0" smtClean="0">
                <a:latin typeface="Arial" charset="0"/>
                <a:ea typeface="ＭＳ Ｐゴシック" pitchFamily="34" charset="-128"/>
              </a:rPr>
              <a:t>Existing road ITS below 5905 MHz and CBTC above 5905 MHz</a:t>
            </a:r>
            <a:endParaRPr lang="en-GB" dirty="0" smtClean="0"/>
          </a:p>
          <a:p>
            <a:pPr marL="0" indent="0"/>
            <a:endParaRPr lang="en-GB" altLang="da-DK" dirty="0" smtClean="0">
              <a:latin typeface="Arial" charset="0"/>
              <a:ea typeface="ＭＳ Ｐゴシック" pitchFamily="34" charset="-128"/>
            </a:endParaRPr>
          </a:p>
          <a:p>
            <a:pPr marL="0" indent="0"/>
            <a:r>
              <a:rPr lang="en-GB" altLang="da-DK" dirty="0" smtClean="0">
                <a:latin typeface="Arial" charset="0"/>
                <a:ea typeface="ＭＳ Ｐゴシック" pitchFamily="34" charset="-128"/>
              </a:rPr>
              <a:t>Once placed into service, no modification possible to road ITS devices to fix a potential coexistence issue with CBTC</a:t>
            </a:r>
          </a:p>
          <a:p>
            <a:pPr marL="376238" lvl="2" indent="0"/>
            <a:r>
              <a:rPr lang="en-GB" dirty="0" smtClean="0"/>
              <a:t>It is the nature of a general authorisation regime</a:t>
            </a:r>
          </a:p>
          <a:p>
            <a:pPr marL="0" indent="0"/>
            <a:endParaRPr lang="en-GB" altLang="da-DK" dirty="0" smtClean="0">
              <a:latin typeface="Arial" charset="0"/>
              <a:ea typeface="ＭＳ Ｐゴシック" pitchFamily="34" charset="-128"/>
            </a:endParaRPr>
          </a:p>
          <a:p>
            <a:pPr marL="0" indent="0"/>
            <a:r>
              <a:rPr lang="en-GB" altLang="da-DK" dirty="0" smtClean="0">
                <a:latin typeface="Arial" charset="0"/>
                <a:ea typeface="ＭＳ Ｐゴシック" pitchFamily="34" charset="-128"/>
              </a:rPr>
              <a:t>Tramways not segregated from road or pedestrian traffic shall be considered as part of road ITS</a:t>
            </a:r>
          </a:p>
          <a:p>
            <a:pPr marL="0" indent="0"/>
            <a:endParaRPr lang="en-GB" altLang="da-DK" dirty="0" smtClean="0">
              <a:latin typeface="Arial" charset="0"/>
              <a:ea typeface="ＭＳ Ｐゴシック" pitchFamily="34" charset="-128"/>
            </a:endParaRPr>
          </a:p>
          <a:p>
            <a:pPr marL="0" indent="0"/>
            <a:r>
              <a:rPr lang="en-GB" altLang="da-DK" dirty="0" smtClean="0">
                <a:latin typeface="Arial" charset="0"/>
                <a:ea typeface="ＭＳ Ｐゴシック" pitchFamily="34" charset="-128"/>
              </a:rPr>
              <a:t>Technology neutrality</a:t>
            </a:r>
          </a:p>
          <a:p>
            <a:pPr marL="376238" lvl="2" indent="0"/>
            <a:r>
              <a:rPr lang="en-GB" dirty="0" smtClean="0"/>
              <a:t>No technology shall be imposed to CBTC</a:t>
            </a:r>
            <a:endParaRPr lang="en-GB" dirty="0"/>
          </a:p>
        </p:txBody>
      </p:sp>
      <p:pic>
        <p:nvPicPr>
          <p:cNvPr id="2057" name="Picture 9" descr="Bild"/>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629400" y="5133626"/>
            <a:ext cx="1121491" cy="831746"/>
          </a:xfrm>
          <a:prstGeom prst="rect">
            <a:avLst/>
          </a:prstGeom>
          <a:noFill/>
          <a:extLst>
            <a:ext uri="{909E8E84-426E-40DD-AFC4-6F175D3DCCD1}">
              <a14:hiddenFill xmlns:a14="http://schemas.microsoft.com/office/drawing/2010/main">
                <a:solidFill>
                  <a:srgbClr val="FFFFFF"/>
                </a:solidFill>
              </a14:hiddenFill>
            </a:ext>
          </a:extLst>
        </p:spPr>
      </p:pic>
      <p:sp>
        <p:nvSpPr>
          <p:cNvPr id="4098" name="Title 5"/>
          <p:cNvSpPr>
            <a:spLocks noGrp="1"/>
          </p:cNvSpPr>
          <p:nvPr>
            <p:ph type="title"/>
          </p:nvPr>
        </p:nvSpPr>
        <p:spPr/>
        <p:txBody>
          <a:bodyPr/>
          <a:lstStyle/>
          <a:p>
            <a:r>
              <a:rPr lang="en-GB" altLang="da-DK" smtClean="0">
                <a:latin typeface="Arial" charset="0"/>
                <a:ea typeface="ＭＳ Ｐゴシック" pitchFamily="34" charset="-128"/>
              </a:rPr>
              <a:t>Requirements on the revision of the regulatory framework</a:t>
            </a:r>
          </a:p>
        </p:txBody>
      </p:sp>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a:solidFill>
                  <a:srgbClr val="000000"/>
                </a:solidFill>
                <a:latin typeface="Arial" charset="0"/>
                <a:ea typeface="ＭＳ Ｐゴシック" pitchFamily="34" charset="-128"/>
              </a:defRPr>
            </a:lvl3pPr>
            <a:lvl4pPr marL="1600200" indent="-228600">
              <a:defRPr>
                <a:solidFill>
                  <a:srgbClr val="000000"/>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6pPr>
            <a:lvl7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7pPr>
            <a:lvl8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8pPr>
            <a:lvl9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9pPr>
          </a:lstStyle>
          <a:p>
            <a:fld id="{9B83C8BC-D121-4680-99FE-E3703CF2275C}" type="slidenum">
              <a:rPr lang="en-GB" altLang="da-DK" sz="900" smtClean="0">
                <a:solidFill>
                  <a:srgbClr val="887F6E"/>
                </a:solidFill>
              </a:rPr>
              <a:pPr/>
              <a:t>16</a:t>
            </a:fld>
            <a:endParaRPr lang="en-GB" altLang="da-DK" sz="900" smtClean="0">
              <a:solidFill>
                <a:srgbClr val="887F6E"/>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081" y="5157878"/>
            <a:ext cx="391621" cy="39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42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GB" altLang="da-DK" smtClean="0">
                <a:latin typeface="Arial" charset="0"/>
                <a:ea typeface="ＭＳ Ｐゴシック" pitchFamily="34" charset="-128"/>
              </a:rPr>
              <a:t>Coexistence between road ITS and CBTC being explored</a:t>
            </a:r>
          </a:p>
        </p:txBody>
      </p:sp>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a:solidFill>
                  <a:srgbClr val="000000"/>
                </a:solidFill>
                <a:latin typeface="Arial" charset="0"/>
                <a:ea typeface="ＭＳ Ｐゴシック" pitchFamily="34" charset="-128"/>
              </a:defRPr>
            </a:lvl3pPr>
            <a:lvl4pPr marL="1600200" indent="-228600">
              <a:defRPr>
                <a:solidFill>
                  <a:srgbClr val="000000"/>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6pPr>
            <a:lvl7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7pPr>
            <a:lvl8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8pPr>
            <a:lvl9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9pPr>
          </a:lstStyle>
          <a:p>
            <a:fld id="{9B83C8BC-D121-4680-99FE-E3703CF2275C}" type="slidenum">
              <a:rPr lang="en-GB" altLang="da-DK" sz="900" smtClean="0">
                <a:solidFill>
                  <a:srgbClr val="887F6E"/>
                </a:solidFill>
              </a:rPr>
              <a:pPr/>
              <a:t>17</a:t>
            </a:fld>
            <a:endParaRPr lang="en-GB" altLang="da-DK" sz="900" smtClean="0">
              <a:solidFill>
                <a:srgbClr val="887F6E"/>
              </a:solidFill>
            </a:endParaRPr>
          </a:p>
        </p:txBody>
      </p:sp>
      <p:sp>
        <p:nvSpPr>
          <p:cNvPr id="4101" name="Text Placeholder 6"/>
          <p:cNvSpPr>
            <a:spLocks noGrp="1"/>
          </p:cNvSpPr>
          <p:nvPr>
            <p:ph type="body" sz="quarter" idx="12"/>
          </p:nvPr>
        </p:nvSpPr>
        <p:spPr>
          <a:xfrm>
            <a:off x="457200" y="1752600"/>
            <a:ext cx="8229600" cy="4410075"/>
          </a:xfrm>
        </p:spPr>
        <p:txBody>
          <a:bodyPr/>
          <a:lstStyle/>
          <a:p>
            <a:pPr marL="0" indent="0"/>
            <a:r>
              <a:rPr lang="en-GB" dirty="0" smtClean="0"/>
              <a:t>Definition of sub-bands in which road ITS and CBTC will have priority</a:t>
            </a:r>
          </a:p>
          <a:p>
            <a:pPr marL="0" indent="0"/>
            <a:endParaRPr lang="en-GB" dirty="0" smtClean="0"/>
          </a:p>
          <a:p>
            <a:pPr marL="0" indent="0"/>
            <a:r>
              <a:rPr lang="en-GB" dirty="0" smtClean="0"/>
              <a:t>Prior to allow a full sharing of the 5875-5925 MHz band with a priority mechanism, the exact technical interference mitigation measures must be specified, tested and validated</a:t>
            </a:r>
          </a:p>
          <a:p>
            <a:pPr marL="376238" lvl="2" indent="0"/>
            <a:r>
              <a:rPr lang="en-GB" altLang="da-DK" dirty="0" smtClean="0">
                <a:solidFill>
                  <a:srgbClr val="CC3300"/>
                </a:solidFill>
                <a:latin typeface="Arial" charset="0"/>
                <a:ea typeface="ＭＳ Ｐゴシック" pitchFamily="34" charset="-128"/>
              </a:rPr>
              <a:t>Need for a trusted solution that can be enforced</a:t>
            </a:r>
            <a:endParaRPr lang="en-GB" dirty="0" smtClean="0">
              <a:solidFill>
                <a:srgbClr val="CC3300"/>
              </a:solidFill>
            </a:endParaRPr>
          </a:p>
          <a:p>
            <a:pPr marL="0" indent="0"/>
            <a:endParaRPr lang="en-GB" dirty="0" smtClean="0"/>
          </a:p>
          <a:p>
            <a:pPr marL="0" indent="0"/>
            <a:r>
              <a:rPr lang="en-GB" dirty="0" smtClean="0"/>
              <a:t>This is not possible within the time frame of the mandate </a:t>
            </a:r>
            <a:br>
              <a:rPr lang="en-GB" dirty="0" smtClean="0"/>
            </a:br>
            <a:r>
              <a:rPr lang="en-GB" dirty="0" smtClean="0">
                <a:sym typeface="Symbol"/>
              </a:rPr>
              <a:t> potential need for a transition period</a:t>
            </a:r>
          </a:p>
          <a:p>
            <a:pPr marL="0" indent="0"/>
            <a:endParaRPr lang="en-GB" dirty="0" smtClean="0">
              <a:sym typeface="Symbol"/>
            </a:endParaRPr>
          </a:p>
          <a:p>
            <a:pPr marL="0" indent="0"/>
            <a:r>
              <a:rPr lang="en-GB" dirty="0" smtClean="0"/>
              <a:t>Two options: CBTC in 5905-5925 MHz or in 5915-5935 MHz</a:t>
            </a:r>
          </a:p>
          <a:p>
            <a:pPr marL="376238" lvl="2" indent="0"/>
            <a:r>
              <a:rPr lang="en-US" altLang="da-DK" dirty="0" smtClean="0">
                <a:solidFill>
                  <a:schemeClr val="tx1"/>
                </a:solidFill>
                <a:latin typeface="Arial" charset="0"/>
                <a:ea typeface="ＭＳ Ｐゴシック" pitchFamily="34" charset="-128"/>
              </a:rPr>
              <a:t>CBTC need: same 20 MHz </a:t>
            </a:r>
            <a:r>
              <a:rPr lang="en-US" dirty="0">
                <a:solidFill>
                  <a:schemeClr val="tx1"/>
                </a:solidFill>
              </a:rPr>
              <a:t>during and after the transition </a:t>
            </a:r>
            <a:r>
              <a:rPr lang="en-US" dirty="0" smtClean="0">
                <a:solidFill>
                  <a:schemeClr val="tx1"/>
                </a:solidFill>
              </a:rPr>
              <a:t>period</a:t>
            </a:r>
            <a:endParaRPr lang="en-GB" dirty="0">
              <a:solidFill>
                <a:schemeClr val="tx1"/>
              </a:solidFill>
            </a:endParaRPr>
          </a:p>
        </p:txBody>
      </p:sp>
    </p:spTree>
    <p:extLst>
      <p:ext uri="{BB962C8B-B14F-4D97-AF65-F5344CB8AC3E}">
        <p14:creationId xmlns:p14="http://schemas.microsoft.com/office/powerpoint/2010/main" val="3697307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endParaRPr lang="en-GB"/>
          </a:p>
        </p:txBody>
      </p:sp>
      <p:sp>
        <p:nvSpPr>
          <p:cNvPr id="7171" name="Text Placeholder 2"/>
          <p:cNvSpPr>
            <a:spLocks noGrp="1"/>
          </p:cNvSpPr>
          <p:nvPr>
            <p:ph type="body" sz="quarter" idx="12"/>
          </p:nvPr>
        </p:nvSpPr>
        <p:spPr/>
        <p:txBody>
          <a:bodyPr/>
          <a:lstStyle/>
          <a:p>
            <a:pPr marL="0" indent="0"/>
            <a:endParaRPr lang="en-GB" smtClean="0">
              <a:latin typeface="Arial" charset="0"/>
              <a:ea typeface="ＭＳ Ｐゴシック" pitchFamily="34" charset="-128"/>
            </a:endParaRPr>
          </a:p>
        </p:txBody>
      </p:sp>
      <p:sp>
        <p:nvSpPr>
          <p:cNvPr id="7172" name="Content Placeholder 2"/>
          <p:cNvSpPr>
            <a:spLocks noGrp="1"/>
          </p:cNvSpPr>
          <p:nvPr>
            <p:ph type="subTitle" idx="1"/>
          </p:nvPr>
        </p:nvSpPr>
        <p:spPr/>
        <p:txBody>
          <a:bodyPr/>
          <a:lstStyle/>
          <a:p>
            <a:pPr eaLnBrk="1" hangingPunct="1">
              <a:lnSpc>
                <a:spcPct val="120000"/>
              </a:lnSpc>
            </a:pPr>
            <a:endParaRPr lang="en-GB" altLang="da-DK" sz="2400" smtClean="0">
              <a:latin typeface="Arial" charset="0"/>
              <a:ea typeface="ＭＳ Ｐゴシック" pitchFamily="34" charset="-128"/>
            </a:endParaRPr>
          </a:p>
          <a:p>
            <a:pPr eaLnBrk="1" hangingPunct="1">
              <a:lnSpc>
                <a:spcPct val="120000"/>
              </a:lnSpc>
            </a:pPr>
            <a:endParaRPr lang="en-GB" altLang="da-DK" sz="2400" smtClean="0">
              <a:latin typeface="Arial" charset="0"/>
              <a:ea typeface="ＭＳ Ｐゴシック" pitchFamily="34" charset="-128"/>
            </a:endParaRPr>
          </a:p>
          <a:p>
            <a:pPr eaLnBrk="1" hangingPunct="1"/>
            <a:endParaRPr lang="en-GB" altLang="da-DK" smtClean="0">
              <a:latin typeface="Arial" charset="0"/>
              <a:ea typeface="ＭＳ Ｐゴシック" pitchFamily="34" charset="-128"/>
            </a:endParaRPr>
          </a:p>
        </p:txBody>
      </p:sp>
      <p:sp>
        <p:nvSpPr>
          <p:cNvPr id="7174" name="Slide Number Placeholder 4"/>
          <p:cNvSpPr>
            <a:spLocks noGrp="1"/>
          </p:cNvSpPr>
          <p:nvPr>
            <p:ph type="sldNum" sz="quarter" idx="4294967295"/>
          </p:nvPr>
        </p:nvSpPr>
        <p:spPr bwMode="auto">
          <a:xfrm>
            <a:off x="83820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a:solidFill>
                  <a:srgbClr val="000000"/>
                </a:solidFill>
                <a:latin typeface="Arial" charset="0"/>
                <a:ea typeface="ＭＳ Ｐゴシック" pitchFamily="34" charset="-128"/>
              </a:defRPr>
            </a:lvl3pPr>
            <a:lvl4pPr marL="1600200" indent="-228600">
              <a:defRPr>
                <a:solidFill>
                  <a:srgbClr val="000000"/>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6pPr>
            <a:lvl7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7pPr>
            <a:lvl8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8pPr>
            <a:lvl9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9pPr>
          </a:lstStyle>
          <a:p>
            <a:fld id="{0A7F80CE-E714-4077-B9B9-E19F485B7D54}" type="slidenum">
              <a:rPr lang="en-GB" altLang="da-DK" sz="900" smtClean="0">
                <a:solidFill>
                  <a:srgbClr val="887F6E"/>
                </a:solidFill>
              </a:rPr>
              <a:pPr/>
              <a:t>18</a:t>
            </a:fld>
            <a:endParaRPr lang="en-GB" altLang="da-DK" sz="900" smtClean="0">
              <a:solidFill>
                <a:srgbClr val="887F6E"/>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680956925"/>
              </p:ext>
            </p:extLst>
          </p:nvPr>
        </p:nvGraphicFramePr>
        <p:xfrm>
          <a:off x="5364088" y="3338513"/>
          <a:ext cx="3551312" cy="1156716"/>
        </p:xfrm>
        <a:graphic>
          <a:graphicData uri="http://schemas.openxmlformats.org/drawingml/2006/table">
            <a:tbl>
              <a:tblPr firstRow="1" firstCol="1" bandRow="1"/>
              <a:tblGrid>
                <a:gridCol w="1935825"/>
                <a:gridCol w="1615487"/>
              </a:tblGrid>
              <a:tr h="192617">
                <a:tc>
                  <a:txBody>
                    <a:bodyPr/>
                    <a:lstStyle/>
                    <a:p>
                      <a:pPr>
                        <a:lnSpc>
                          <a:spcPct val="115000"/>
                        </a:lnSpc>
                        <a:spcAft>
                          <a:spcPts val="0"/>
                        </a:spcAft>
                      </a:pPr>
                      <a:r>
                        <a:rPr lang="da-DK" sz="1100" b="1" dirty="0">
                          <a:effectLst/>
                          <a:latin typeface="Calibri"/>
                          <a:ea typeface="Calibri"/>
                          <a:cs typeface="Times New Roman"/>
                        </a:rPr>
                        <a:t>ECC Contact:</a:t>
                      </a:r>
                      <a:endParaRPr lang="da-DK" sz="1100" dirty="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da-DK" sz="1100" b="1" dirty="0">
                          <a:effectLst/>
                          <a:latin typeface="Calibri"/>
                          <a:ea typeface="Calibri"/>
                          <a:cs typeface="Times New Roman"/>
                        </a:rPr>
                        <a:t>Web:</a:t>
                      </a:r>
                      <a:r>
                        <a:rPr lang="da-DK" sz="1100" dirty="0">
                          <a:effectLst/>
                          <a:latin typeface="Calibri"/>
                          <a:ea typeface="Calibri"/>
                          <a:cs typeface="Times New Roman"/>
                        </a:rPr>
                        <a:t> </a:t>
                      </a:r>
                      <a:r>
                        <a:rPr lang="da-DK" sz="1100" u="sng" dirty="0" smtClean="0">
                          <a:solidFill>
                            <a:srgbClr val="0000FF"/>
                          </a:solidFill>
                          <a:effectLst/>
                          <a:latin typeface="Calibri"/>
                          <a:ea typeface="Calibri"/>
                          <a:cs typeface="Times New Roman"/>
                          <a:hlinkClick r:id="rId2"/>
                        </a:rPr>
                        <a:t>www.cept.org/ecc</a:t>
                      </a:r>
                      <a:r>
                        <a:rPr lang="da-DK" sz="1100" dirty="0">
                          <a:effectLst/>
                          <a:latin typeface="Calibri"/>
                          <a:ea typeface="Calibri"/>
                          <a:cs typeface="Times New Roman"/>
                        </a:rPr>
                        <a:t> </a:t>
                      </a:r>
                    </a:p>
                  </a:txBody>
                  <a:tcPr marL="68580" marR="68580" marT="0" marB="0">
                    <a:lnL>
                      <a:noFill/>
                    </a:lnL>
                    <a:lnR>
                      <a:noFill/>
                    </a:lnR>
                    <a:lnT>
                      <a:noFill/>
                    </a:lnT>
                    <a:lnB>
                      <a:noFill/>
                    </a:lnB>
                  </a:tcPr>
                </a:tc>
              </a:tr>
              <a:tr h="963083">
                <a:tc>
                  <a:txBody>
                    <a:bodyPr/>
                    <a:lstStyle/>
                    <a:p>
                      <a:pPr>
                        <a:lnSpc>
                          <a:spcPct val="115000"/>
                        </a:lnSpc>
                        <a:spcAft>
                          <a:spcPts val="0"/>
                        </a:spcAft>
                      </a:pPr>
                      <a:r>
                        <a:rPr lang="da-DK" sz="1100" dirty="0">
                          <a:effectLst/>
                          <a:latin typeface="Calibri"/>
                          <a:ea typeface="Calibri"/>
                          <a:cs typeface="Times New Roman"/>
                        </a:rPr>
                        <a:t>ECO</a:t>
                      </a:r>
                    </a:p>
                    <a:p>
                      <a:pPr>
                        <a:lnSpc>
                          <a:spcPct val="115000"/>
                        </a:lnSpc>
                        <a:spcAft>
                          <a:spcPts val="0"/>
                        </a:spcAft>
                      </a:pPr>
                      <a:r>
                        <a:rPr lang="da-DK" sz="1100" dirty="0">
                          <a:effectLst/>
                          <a:latin typeface="Calibri"/>
                          <a:ea typeface="Calibri"/>
                          <a:cs typeface="Times New Roman"/>
                        </a:rPr>
                        <a:t>Nyropsgade 37, 4</a:t>
                      </a:r>
                    </a:p>
                    <a:p>
                      <a:pPr>
                        <a:lnSpc>
                          <a:spcPct val="115000"/>
                        </a:lnSpc>
                        <a:spcAft>
                          <a:spcPts val="0"/>
                        </a:spcAft>
                      </a:pPr>
                      <a:r>
                        <a:rPr lang="da-DK" sz="1100" dirty="0">
                          <a:effectLst/>
                          <a:latin typeface="Calibri"/>
                          <a:ea typeface="Calibri"/>
                          <a:cs typeface="Times New Roman"/>
                        </a:rPr>
                        <a:t>DK-1366 Copenhagen</a:t>
                      </a:r>
                    </a:p>
                    <a:p>
                      <a:pPr>
                        <a:lnSpc>
                          <a:spcPct val="115000"/>
                        </a:lnSpc>
                        <a:spcAft>
                          <a:spcPts val="0"/>
                        </a:spcAft>
                      </a:pPr>
                      <a:r>
                        <a:rPr lang="da-DK" sz="1100" dirty="0">
                          <a:effectLst/>
                          <a:latin typeface="Calibri"/>
                          <a:ea typeface="Calibri"/>
                          <a:cs typeface="Times New Roman"/>
                        </a:rPr>
                        <a:t>Tel: +45 33 89 63 00</a:t>
                      </a:r>
                    </a:p>
                    <a:p>
                      <a:pPr>
                        <a:lnSpc>
                          <a:spcPct val="115000"/>
                        </a:lnSpc>
                        <a:spcAft>
                          <a:spcPts val="0"/>
                        </a:spcAft>
                      </a:pPr>
                      <a:r>
                        <a:rPr lang="da-DK" sz="1100" dirty="0">
                          <a:effectLst/>
                          <a:latin typeface="Calibri"/>
                          <a:ea typeface="Calibri"/>
                          <a:cs typeface="Times New Roman"/>
                        </a:rPr>
                        <a:t> </a:t>
                      </a:r>
                    </a:p>
                  </a:txBody>
                  <a:tcPr marL="68580" marR="68580" marT="0" marB="0">
                    <a:lnL>
                      <a:noFill/>
                    </a:lnL>
                    <a:lnR>
                      <a:noFill/>
                    </a:lnR>
                    <a:lnT>
                      <a:noFill/>
                    </a:lnT>
                    <a:lnB>
                      <a:noFill/>
                    </a:lnB>
                  </a:tcPr>
                </a:tc>
                <a:tc>
                  <a:txBody>
                    <a:bodyPr/>
                    <a:lstStyle/>
                    <a:p>
                      <a:pPr>
                        <a:lnSpc>
                          <a:spcPct val="115000"/>
                        </a:lnSpc>
                        <a:spcAft>
                          <a:spcPts val="0"/>
                        </a:spcAft>
                      </a:pPr>
                      <a:r>
                        <a:rPr lang="da-DK" sz="1100" dirty="0">
                          <a:effectLst/>
                          <a:latin typeface="Calibri"/>
                          <a:ea typeface="Calibri"/>
                          <a:cs typeface="Times New Roman"/>
                        </a:rPr>
                        <a:t> </a:t>
                      </a:r>
                    </a:p>
                  </a:txBody>
                  <a:tcPr marL="68580" marR="68580" marT="0" marB="0">
                    <a:lnL>
                      <a:noFill/>
                    </a:lnL>
                    <a:lnR>
                      <a:noFill/>
                    </a:lnR>
                    <a:lnT>
                      <a:noFill/>
                    </a:lnT>
                    <a:lnB>
                      <a:noFill/>
                    </a:lnB>
                  </a:tcPr>
                </a:tc>
              </a:tr>
            </a:tbl>
          </a:graphicData>
        </a:graphic>
      </p:graphicFrame>
      <p:pic>
        <p:nvPicPr>
          <p:cNvPr id="9" name="Picture 2" descr="U:\Logos ANFR\Refonte 2015\ANFR-CREATION\LOGO\SOURCE\CMJN\ANFRlogo-CMNJ.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628800"/>
            <a:ext cx="1607190" cy="965860"/>
          </a:xfrm>
          <a:prstGeom prst="rect">
            <a:avLst/>
          </a:prstGeom>
          <a:solidFill>
            <a:srgbClr val="FFFFFF"/>
          </a:solidFill>
          <a:extLst/>
        </p:spPr>
      </p:pic>
      <p:sp>
        <p:nvSpPr>
          <p:cNvPr id="3" name="ZoneTexte 2"/>
          <p:cNvSpPr txBox="1"/>
          <p:nvPr/>
        </p:nvSpPr>
        <p:spPr>
          <a:xfrm>
            <a:off x="3419872" y="3338513"/>
            <a:ext cx="1728192" cy="769441"/>
          </a:xfrm>
          <a:prstGeom prst="rect">
            <a:avLst/>
          </a:prstGeom>
          <a:noFill/>
        </p:spPr>
        <p:txBody>
          <a:bodyPr wrap="square" rtlCol="0">
            <a:spAutoFit/>
          </a:bodyPr>
          <a:lstStyle/>
          <a:p>
            <a:r>
              <a:rPr lang="en-GB" sz="1100" b="1" dirty="0" smtClean="0">
                <a:latin typeface="Calibri" panose="020F0502020204030204" pitchFamily="34" charset="0"/>
              </a:rPr>
              <a:t>ANFR Contact:</a:t>
            </a:r>
          </a:p>
          <a:p>
            <a:r>
              <a:rPr lang="en-GB" sz="1100" dirty="0" smtClean="0">
                <a:latin typeface="Calibri" panose="020F0502020204030204" pitchFamily="34" charset="0"/>
              </a:rPr>
              <a:t>Vincent </a:t>
            </a:r>
            <a:r>
              <a:rPr lang="en-GB" sz="1100" dirty="0" err="1" smtClean="0">
                <a:latin typeface="Calibri" panose="020F0502020204030204" pitchFamily="34" charset="0"/>
              </a:rPr>
              <a:t>Durepaire</a:t>
            </a:r>
            <a:endParaRPr lang="en-GB" sz="1100" dirty="0" smtClean="0">
              <a:latin typeface="Calibri" panose="020F0502020204030204" pitchFamily="34" charset="0"/>
            </a:endParaRPr>
          </a:p>
          <a:p>
            <a:r>
              <a:rPr lang="en-GB" sz="1100" dirty="0" smtClean="0">
                <a:latin typeface="Calibri" panose="020F0502020204030204" pitchFamily="34" charset="0"/>
                <a:hlinkClick r:id="rId4"/>
              </a:rPr>
              <a:t>vincent.durepaire@anfr.fr</a:t>
            </a:r>
            <a:endParaRPr lang="en-GB" sz="1100" dirty="0" smtClean="0">
              <a:latin typeface="Calibri" panose="020F0502020204030204" pitchFamily="34" charset="0"/>
            </a:endParaRPr>
          </a:p>
          <a:p>
            <a:r>
              <a:rPr lang="en-GB" sz="1100" dirty="0" smtClean="0">
                <a:latin typeface="Calibri" panose="020F0502020204030204" pitchFamily="34" charset="0"/>
              </a:rPr>
              <a:t>Tel: +33 1 45 18 72 14</a:t>
            </a:r>
            <a:endParaRPr lang="en-GB" sz="1100"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a:solidFill>
                  <a:srgbClr val="000000"/>
                </a:solidFill>
                <a:latin typeface="Arial" charset="0"/>
                <a:ea typeface="ＭＳ Ｐゴシック" pitchFamily="34" charset="-128"/>
              </a:defRPr>
            </a:lvl3pPr>
            <a:lvl4pPr marL="1600200" indent="-228600">
              <a:defRPr>
                <a:solidFill>
                  <a:srgbClr val="000000"/>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6pPr>
            <a:lvl7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7pPr>
            <a:lvl8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8pPr>
            <a:lvl9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9pPr>
          </a:lstStyle>
          <a:p>
            <a:fld id="{9B83C8BC-D121-4680-99FE-E3703CF2275C}" type="slidenum">
              <a:rPr lang="en-GB" altLang="da-DK" sz="900" smtClean="0">
                <a:solidFill>
                  <a:srgbClr val="887F6E"/>
                </a:solidFill>
              </a:rPr>
              <a:pPr/>
              <a:t>1</a:t>
            </a:fld>
            <a:endParaRPr lang="en-GB" altLang="da-DK" sz="900" dirty="0" smtClean="0">
              <a:solidFill>
                <a:srgbClr val="887F6E"/>
              </a:solidFill>
            </a:endParaRPr>
          </a:p>
        </p:txBody>
      </p:sp>
      <p:sp>
        <p:nvSpPr>
          <p:cNvPr id="6" name="Rectangle à coins arrondis 5"/>
          <p:cNvSpPr/>
          <p:nvPr/>
        </p:nvSpPr>
        <p:spPr>
          <a:xfrm>
            <a:off x="755576" y="2275114"/>
            <a:ext cx="3350030" cy="1785257"/>
          </a:xfrm>
          <a:prstGeom prst="roundRect">
            <a:avLst/>
          </a:prstGeom>
          <a:solidFill>
            <a:srgbClr val="FF9900"/>
          </a:solidFill>
          <a:ln>
            <a:noFill/>
          </a:ln>
        </p:spPr>
        <p:style>
          <a:lnRef idx="1">
            <a:schemeClr val="accent5"/>
          </a:lnRef>
          <a:fillRef idx="2">
            <a:schemeClr val="accent5"/>
          </a:fillRef>
          <a:effectRef idx="1">
            <a:schemeClr val="accent5"/>
          </a:effectRef>
          <a:fontRef idx="minor">
            <a:schemeClr val="dk1"/>
          </a:fontRef>
        </p:style>
        <p:txBody>
          <a:bodyPr lIns="36000" rIns="36000" rtlCol="0" anchor="ctr"/>
          <a:lstStyle/>
          <a:p>
            <a:pPr algn="ctr"/>
            <a:r>
              <a:rPr lang="en-GB" sz="2400" b="1" dirty="0" smtClean="0">
                <a:solidFill>
                  <a:srgbClr val="FFFFFF"/>
                </a:solidFill>
                <a:latin typeface="Arial" panose="020B0604020202020204" pitchFamily="34" charset="0"/>
                <a:cs typeface="Arial" panose="020B0604020202020204" pitchFamily="34" charset="0"/>
              </a:rPr>
              <a:t>Interoperable trains</a:t>
            </a:r>
          </a:p>
          <a:p>
            <a:pPr algn="ctr"/>
            <a:endParaRPr lang="en-GB" dirty="0">
              <a:solidFill>
                <a:srgbClr val="FFFFFF"/>
              </a:solidFill>
              <a:latin typeface="Arial" panose="020B0604020202020204" pitchFamily="34" charset="0"/>
              <a:cs typeface="Arial" panose="020B0604020202020204" pitchFamily="34" charset="0"/>
            </a:endParaRPr>
          </a:p>
          <a:p>
            <a:pPr algn="ctr"/>
            <a:r>
              <a:rPr lang="en-GB" dirty="0" smtClean="0">
                <a:solidFill>
                  <a:srgbClr val="FFFFFF"/>
                </a:solidFill>
                <a:latin typeface="Arial" panose="020B0604020202020204" pitchFamily="34" charset="0"/>
                <a:cs typeface="Arial" panose="020B0604020202020204" pitchFamily="34" charset="0"/>
              </a:rPr>
              <a:t>Voice + ETCS</a:t>
            </a:r>
            <a:endParaRPr lang="en-GB" dirty="0">
              <a:solidFill>
                <a:srgbClr val="FFFFFF"/>
              </a:solidFill>
              <a:latin typeface="Arial" panose="020B0604020202020204" pitchFamily="34" charset="0"/>
              <a:cs typeface="Arial" panose="020B0604020202020204" pitchFamily="34" charset="0"/>
            </a:endParaRPr>
          </a:p>
        </p:txBody>
      </p:sp>
      <p:sp>
        <p:nvSpPr>
          <p:cNvPr id="7" name="Rectangle à coins arrondis 6"/>
          <p:cNvSpPr/>
          <p:nvPr/>
        </p:nvSpPr>
        <p:spPr>
          <a:xfrm>
            <a:off x="5038394" y="2275113"/>
            <a:ext cx="3350030" cy="1785257"/>
          </a:xfrm>
          <a:prstGeom prst="roundRect">
            <a:avLst/>
          </a:prstGeom>
          <a:solidFill>
            <a:srgbClr val="CC3300"/>
          </a:solidFill>
          <a:ln>
            <a:noFill/>
          </a:ln>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GB" sz="2400" b="1" dirty="0" smtClean="0">
                <a:solidFill>
                  <a:srgbClr val="FFFFFF"/>
                </a:solidFill>
                <a:latin typeface="Arial" panose="020B0604020202020204" pitchFamily="34" charset="0"/>
                <a:cs typeface="Arial" panose="020B0604020202020204" pitchFamily="34" charset="0"/>
              </a:rPr>
              <a:t>Urban Rail</a:t>
            </a:r>
          </a:p>
          <a:p>
            <a:pPr algn="ctr"/>
            <a:endParaRPr lang="en-GB" dirty="0">
              <a:solidFill>
                <a:srgbClr val="FFFFFF"/>
              </a:solidFill>
              <a:latin typeface="Arial" panose="020B0604020202020204" pitchFamily="34" charset="0"/>
              <a:cs typeface="Arial" panose="020B0604020202020204" pitchFamily="34" charset="0"/>
            </a:endParaRPr>
          </a:p>
          <a:p>
            <a:pPr algn="ctr"/>
            <a:r>
              <a:rPr lang="en-GB" dirty="0" smtClean="0">
                <a:solidFill>
                  <a:srgbClr val="FFFFFF"/>
                </a:solidFill>
                <a:latin typeface="Arial" panose="020B0604020202020204" pitchFamily="34" charset="0"/>
                <a:cs typeface="Arial" panose="020B0604020202020204" pitchFamily="34" charset="0"/>
              </a:rPr>
              <a:t>CBTC</a:t>
            </a:r>
            <a:endParaRPr lang="en-GB" dirty="0">
              <a:solidFill>
                <a:srgbClr val="FFFFFF"/>
              </a:solidFill>
              <a:latin typeface="Arial" panose="020B0604020202020204" pitchFamily="34" charset="0"/>
              <a:cs typeface="Arial" panose="020B0604020202020204" pitchFamily="34" charset="0"/>
            </a:endParaRPr>
          </a:p>
        </p:txBody>
      </p:sp>
      <p:pic>
        <p:nvPicPr>
          <p:cNvPr id="4105" name="Picture 9" descr="https://c2.staticflickr.com/8/7038/6890176672_029866706e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506" y="3843489"/>
            <a:ext cx="2145806" cy="14270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c2.staticflickr.com/6/5537/10084755403_927393f8ba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507" y="3843489"/>
            <a:ext cx="2130167" cy="142704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365507" y="5270534"/>
            <a:ext cx="557234" cy="230832"/>
          </a:xfrm>
          <a:prstGeom prst="rect">
            <a:avLst/>
          </a:prstGeom>
          <a:noFill/>
        </p:spPr>
        <p:txBody>
          <a:bodyPr wrap="square" rtlCol="0">
            <a:spAutoFit/>
          </a:bodyPr>
          <a:lstStyle/>
          <a:p>
            <a:pPr algn="ctr"/>
            <a:r>
              <a:rPr lang="en-GB" sz="900" dirty="0" smtClean="0">
                <a:hlinkClick r:id="rId4"/>
              </a:rPr>
              <a:t>source</a:t>
            </a:r>
            <a:endParaRPr lang="en-GB" sz="900" dirty="0"/>
          </a:p>
        </p:txBody>
      </p:sp>
      <p:sp>
        <p:nvSpPr>
          <p:cNvPr id="4" name="ZoneTexte 3"/>
          <p:cNvSpPr txBox="1"/>
          <p:nvPr/>
        </p:nvSpPr>
        <p:spPr>
          <a:xfrm>
            <a:off x="5640506" y="5270534"/>
            <a:ext cx="576064" cy="230832"/>
          </a:xfrm>
          <a:prstGeom prst="rect">
            <a:avLst/>
          </a:prstGeom>
          <a:noFill/>
        </p:spPr>
        <p:txBody>
          <a:bodyPr wrap="square" rtlCol="0">
            <a:spAutoFit/>
          </a:bodyPr>
          <a:lstStyle/>
          <a:p>
            <a:pPr algn="ctr"/>
            <a:r>
              <a:rPr lang="en-GB" sz="900" dirty="0" smtClean="0">
                <a:hlinkClick r:id="rId5"/>
              </a:rPr>
              <a:t>source</a:t>
            </a:r>
            <a:endParaRPr lang="en-GB" sz="9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Abbreviations</a:t>
            </a:r>
            <a:endParaRPr lang="en-GB" dirty="0"/>
          </a:p>
        </p:txBody>
      </p:sp>
      <p:sp>
        <p:nvSpPr>
          <p:cNvPr id="5" name="Espace réservé du numéro de diapositive 4"/>
          <p:cNvSpPr>
            <a:spLocks noGrp="1"/>
          </p:cNvSpPr>
          <p:nvPr>
            <p:ph type="sldNum" sz="quarter" idx="14"/>
          </p:nvPr>
        </p:nvSpPr>
        <p:spPr/>
        <p:txBody>
          <a:bodyPr/>
          <a:lstStyle/>
          <a:p>
            <a:pPr>
              <a:defRPr/>
            </a:pPr>
            <a:fld id="{5D890DD5-4EAE-4C59-B089-E17FF1331F9D}" type="slidenum">
              <a:rPr lang="en-GB" smtClean="0"/>
              <a:pPr>
                <a:defRPr/>
              </a:pPr>
              <a:t>19</a:t>
            </a:fld>
            <a:endParaRPr lang="en-GB"/>
          </a:p>
        </p:txBody>
      </p:sp>
      <p:graphicFrame>
        <p:nvGraphicFramePr>
          <p:cNvPr id="10" name="Tableau 9"/>
          <p:cNvGraphicFramePr>
            <a:graphicFrameLocks noGrp="1"/>
          </p:cNvGraphicFramePr>
          <p:nvPr>
            <p:extLst>
              <p:ext uri="{D42A27DB-BD31-4B8C-83A1-F6EECF244321}">
                <p14:modId xmlns:p14="http://schemas.microsoft.com/office/powerpoint/2010/main" val="723198705"/>
              </p:ext>
            </p:extLst>
          </p:nvPr>
        </p:nvGraphicFramePr>
        <p:xfrm>
          <a:off x="2165350" y="1996281"/>
          <a:ext cx="4813300" cy="3886200"/>
        </p:xfrm>
        <a:graphic>
          <a:graphicData uri="http://schemas.openxmlformats.org/drawingml/2006/table">
            <a:tbl>
              <a:tblPr/>
              <a:tblGrid>
                <a:gridCol w="762000"/>
                <a:gridCol w="4051300"/>
              </a:tblGrid>
              <a:tr h="228600">
                <a:tc>
                  <a:txBody>
                    <a:bodyPr/>
                    <a:lstStyle/>
                    <a:p>
                      <a:pPr algn="l" fontAlgn="b"/>
                      <a:r>
                        <a:rPr lang="en-GB" sz="1400" b="0" i="0" u="none" strike="noStrike" noProof="0" dirty="0" smtClean="0">
                          <a:solidFill>
                            <a:srgbClr val="000000"/>
                          </a:solidFill>
                          <a:effectLst/>
                          <a:latin typeface="Arial"/>
                        </a:rPr>
                        <a:t>E-UTRA</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noProof="0" dirty="0" smtClean="0">
                          <a:solidFill>
                            <a:srgbClr val="000000"/>
                          </a:solidFill>
                          <a:effectLst/>
                          <a:latin typeface="Arial"/>
                        </a:rPr>
                        <a:t>Evolved Universal Terrestrial Radio Access (4G)</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GB" sz="1400" b="0" i="0" u="none" strike="noStrike" noProof="0" dirty="0" smtClean="0">
                          <a:solidFill>
                            <a:srgbClr val="000000"/>
                          </a:solidFill>
                          <a:effectLst/>
                          <a:latin typeface="Arial"/>
                        </a:rPr>
                        <a:t>EC</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noProof="0" dirty="0" smtClean="0">
                          <a:solidFill>
                            <a:srgbClr val="000000"/>
                          </a:solidFill>
                          <a:effectLst/>
                          <a:latin typeface="Arial"/>
                        </a:rPr>
                        <a:t>European Commission</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GB" sz="1400" b="0" i="0" u="none" strike="noStrike" noProof="0" dirty="0" smtClean="0">
                          <a:solidFill>
                            <a:srgbClr val="000000"/>
                          </a:solidFill>
                          <a:effectLst/>
                          <a:latin typeface="Arial"/>
                        </a:rPr>
                        <a:t>FM</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noProof="0" dirty="0" smtClean="0">
                          <a:solidFill>
                            <a:srgbClr val="000000"/>
                          </a:solidFill>
                          <a:effectLst/>
                          <a:latin typeface="Arial"/>
                        </a:rPr>
                        <a:t>Frequency Management</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GB" sz="1400" b="0" i="0" u="none" strike="noStrike" noProof="0" dirty="0" smtClean="0">
                          <a:solidFill>
                            <a:srgbClr val="000000"/>
                          </a:solidFill>
                          <a:effectLst/>
                          <a:latin typeface="Arial"/>
                        </a:rPr>
                        <a:t>INR</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noProof="0" dirty="0" smtClean="0">
                          <a:solidFill>
                            <a:srgbClr val="000000"/>
                          </a:solidFill>
                          <a:effectLst/>
                          <a:latin typeface="Arial"/>
                        </a:rPr>
                        <a:t>Interference to Noise Ratio</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GB" sz="1400" b="0" i="0" u="none" strike="noStrike" noProof="0" dirty="0" smtClean="0">
                          <a:solidFill>
                            <a:srgbClr val="000000"/>
                          </a:solidFill>
                          <a:effectLst/>
                          <a:latin typeface="Arial"/>
                        </a:rPr>
                        <a:t>ITS</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noProof="0" dirty="0" smtClean="0">
                          <a:solidFill>
                            <a:srgbClr val="000000"/>
                          </a:solidFill>
                          <a:effectLst/>
                          <a:latin typeface="Arial"/>
                        </a:rPr>
                        <a:t>Intelligent Transport Systems</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GB" sz="1400" b="0" i="0" u="none" strike="noStrike" noProof="0" dirty="0" smtClean="0">
                          <a:solidFill>
                            <a:srgbClr val="000000"/>
                          </a:solidFill>
                          <a:effectLst/>
                          <a:latin typeface="Arial"/>
                        </a:rPr>
                        <a:t>LRTC</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noProof="0" dirty="0" smtClean="0">
                          <a:solidFill>
                            <a:srgbClr val="000000"/>
                          </a:solidFill>
                          <a:effectLst/>
                          <a:latin typeface="Arial"/>
                        </a:rPr>
                        <a:t>Least Restrictive Technical Conditions</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GB" sz="1400" b="0" i="0" u="none" strike="noStrike" noProof="0" dirty="0" smtClean="0">
                          <a:solidFill>
                            <a:srgbClr val="000000"/>
                          </a:solidFill>
                          <a:effectLst/>
                          <a:latin typeface="Arial"/>
                        </a:rPr>
                        <a:t>LTE</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noProof="0" dirty="0" smtClean="0">
                          <a:solidFill>
                            <a:srgbClr val="000000"/>
                          </a:solidFill>
                          <a:effectLst/>
                          <a:latin typeface="Arial"/>
                        </a:rPr>
                        <a:t>Long Term Evolution (4G)</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GB" sz="1400" b="0" i="0" u="none" strike="noStrike" noProof="0" dirty="0" smtClean="0">
                          <a:solidFill>
                            <a:srgbClr val="000000"/>
                          </a:solidFill>
                          <a:effectLst/>
                          <a:latin typeface="Arial"/>
                        </a:rPr>
                        <a:t>MFCN</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noProof="0" dirty="0" smtClean="0">
                          <a:solidFill>
                            <a:srgbClr val="000000"/>
                          </a:solidFill>
                          <a:effectLst/>
                          <a:latin typeface="Arial"/>
                        </a:rPr>
                        <a:t>Mobile/Fixed Communications Networks</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GB" sz="1400" b="0" i="0" u="none" strike="noStrike" noProof="0" dirty="0" smtClean="0">
                          <a:solidFill>
                            <a:srgbClr val="000000"/>
                          </a:solidFill>
                          <a:effectLst/>
                          <a:latin typeface="Arial"/>
                        </a:rPr>
                        <a:t>MG</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noProof="0" dirty="0" smtClean="0">
                          <a:solidFill>
                            <a:srgbClr val="000000"/>
                          </a:solidFill>
                          <a:effectLst/>
                          <a:latin typeface="Arial"/>
                        </a:rPr>
                        <a:t>Maintenance Group</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GB" sz="1400" b="0" i="0" u="none" strike="noStrike" noProof="0" dirty="0" err="1" smtClean="0">
                          <a:solidFill>
                            <a:srgbClr val="000000"/>
                          </a:solidFill>
                          <a:effectLst/>
                          <a:latin typeface="Arial"/>
                        </a:rPr>
                        <a:t>NB-IoT</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noProof="0" dirty="0" smtClean="0">
                          <a:solidFill>
                            <a:srgbClr val="000000"/>
                          </a:solidFill>
                          <a:effectLst/>
                          <a:latin typeface="Arial"/>
                        </a:rPr>
                        <a:t>Narrowband Internet of Things</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GB" sz="1400" b="0" i="0" u="none" strike="noStrike" noProof="0" dirty="0" smtClean="0">
                          <a:solidFill>
                            <a:srgbClr val="000000"/>
                          </a:solidFill>
                          <a:effectLst/>
                          <a:latin typeface="Arial"/>
                        </a:rPr>
                        <a:t>NR</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noProof="0" dirty="0" smtClean="0">
                          <a:solidFill>
                            <a:srgbClr val="000000"/>
                          </a:solidFill>
                          <a:effectLst/>
                          <a:latin typeface="Arial"/>
                        </a:rPr>
                        <a:t>New Radio (5G)</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GB" sz="1400" b="0" i="0" u="none" strike="noStrike" noProof="0" dirty="0" smtClean="0">
                          <a:solidFill>
                            <a:srgbClr val="000000"/>
                          </a:solidFill>
                          <a:effectLst/>
                          <a:latin typeface="Arial"/>
                        </a:rPr>
                        <a:t>PMSE</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noProof="0" dirty="0" smtClean="0">
                          <a:solidFill>
                            <a:srgbClr val="000000"/>
                          </a:solidFill>
                          <a:effectLst/>
                          <a:latin typeface="Arial"/>
                        </a:rPr>
                        <a:t>Programme Making and Special Events</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GB" sz="1400" b="0" i="0" u="none" strike="noStrike" noProof="0" dirty="0" smtClean="0">
                          <a:solidFill>
                            <a:srgbClr val="000000"/>
                          </a:solidFill>
                          <a:effectLst/>
                          <a:latin typeface="Arial"/>
                        </a:rPr>
                        <a:t>PT</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noProof="0" dirty="0" smtClean="0">
                          <a:solidFill>
                            <a:srgbClr val="000000"/>
                          </a:solidFill>
                          <a:effectLst/>
                          <a:latin typeface="Arial"/>
                        </a:rPr>
                        <a:t>Project Team</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GB" sz="1400" b="0" i="0" u="none" strike="noStrike" noProof="0" dirty="0" smtClean="0">
                          <a:solidFill>
                            <a:srgbClr val="000000"/>
                          </a:solidFill>
                          <a:effectLst/>
                          <a:latin typeface="Arial"/>
                        </a:rPr>
                        <a:t>RMR</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noProof="0" dirty="0" smtClean="0">
                          <a:solidFill>
                            <a:srgbClr val="000000"/>
                          </a:solidFill>
                          <a:effectLst/>
                          <a:latin typeface="Arial"/>
                        </a:rPr>
                        <a:t>Railway Mobile Radio</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GB" sz="1400" b="0" i="0" u="none" strike="noStrike" noProof="0" dirty="0" smtClean="0">
                          <a:solidFill>
                            <a:srgbClr val="000000"/>
                          </a:solidFill>
                          <a:effectLst/>
                          <a:latin typeface="Arial"/>
                        </a:rPr>
                        <a:t>SE</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noProof="0" dirty="0" smtClean="0">
                          <a:solidFill>
                            <a:srgbClr val="000000"/>
                          </a:solidFill>
                          <a:effectLst/>
                          <a:latin typeface="Arial"/>
                        </a:rPr>
                        <a:t>Spectrum Engineering</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GB" sz="1400" b="0" i="0" u="none" strike="noStrike" noProof="0" dirty="0" smtClean="0">
                          <a:solidFill>
                            <a:srgbClr val="000000"/>
                          </a:solidFill>
                          <a:effectLst/>
                          <a:latin typeface="Arial"/>
                        </a:rPr>
                        <a:t>Sens</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noProof="0" dirty="0" smtClean="0">
                          <a:solidFill>
                            <a:srgbClr val="000000"/>
                          </a:solidFill>
                          <a:effectLst/>
                          <a:latin typeface="Arial"/>
                        </a:rPr>
                        <a:t>Sensitivity</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GB" sz="1400" b="0" i="0" u="none" strike="noStrike" noProof="0" dirty="0" smtClean="0">
                          <a:solidFill>
                            <a:srgbClr val="000000"/>
                          </a:solidFill>
                          <a:effectLst/>
                          <a:latin typeface="Arial"/>
                        </a:rPr>
                        <a:t>SRD</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noProof="0" dirty="0" smtClean="0">
                          <a:solidFill>
                            <a:srgbClr val="000000"/>
                          </a:solidFill>
                          <a:effectLst/>
                          <a:latin typeface="Arial"/>
                        </a:rPr>
                        <a:t>Short-Range Devices</a:t>
                      </a:r>
                      <a:endParaRPr lang="en-GB" sz="1400" b="0" i="0" u="none" strike="noStrike" noProof="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8465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EC Decision on SRD in 874-876 MHz / 915-921 MHz</a:t>
            </a:r>
            <a:endParaRPr lang="en-GB" dirty="0"/>
          </a:p>
        </p:txBody>
      </p:sp>
      <p:sp>
        <p:nvSpPr>
          <p:cNvPr id="3" name="Espace réservé du texte 2"/>
          <p:cNvSpPr>
            <a:spLocks noGrp="1"/>
          </p:cNvSpPr>
          <p:nvPr>
            <p:ph type="body" sz="quarter" idx="12"/>
          </p:nvPr>
        </p:nvSpPr>
        <p:spPr/>
        <p:txBody>
          <a:bodyPr/>
          <a:lstStyle/>
          <a:p>
            <a:pPr marL="1762" indent="0"/>
            <a:r>
              <a:rPr lang="en-GB" dirty="0" smtClean="0"/>
              <a:t>Note [5] intended for the protection of existing co-channel services, i.e. Defence and GSM-R</a:t>
            </a:r>
          </a:p>
          <a:p>
            <a:pPr marL="1762" indent="0"/>
            <a:endParaRPr lang="en-GB" dirty="0"/>
          </a:p>
          <a:p>
            <a:pPr marL="1762" indent="0"/>
            <a:r>
              <a:rPr lang="en-GB" dirty="0" smtClean="0"/>
              <a:t>Note [7] intended for the protection of GSM-R in its harmonised band from SRD</a:t>
            </a:r>
            <a:endParaRPr lang="en-GB" dirty="0"/>
          </a:p>
        </p:txBody>
      </p:sp>
      <p:sp>
        <p:nvSpPr>
          <p:cNvPr id="5" name="Espace réservé du numéro de diapositive 4"/>
          <p:cNvSpPr>
            <a:spLocks noGrp="1"/>
          </p:cNvSpPr>
          <p:nvPr>
            <p:ph type="sldNum" sz="quarter" idx="14"/>
          </p:nvPr>
        </p:nvSpPr>
        <p:spPr/>
        <p:txBody>
          <a:bodyPr/>
          <a:lstStyle/>
          <a:p>
            <a:pPr>
              <a:defRPr/>
            </a:pPr>
            <a:fld id="{5D890DD5-4EAE-4C59-B089-E17FF1331F9D}" type="slidenum">
              <a:rPr lang="en-GB" smtClean="0"/>
              <a:pPr>
                <a:defRPr/>
              </a:pPr>
              <a:t>20</a:t>
            </a:fld>
            <a:endParaRPr lang="en-GB" dirty="0"/>
          </a:p>
        </p:txBody>
      </p:sp>
    </p:spTree>
    <p:extLst>
      <p:ext uri="{BB962C8B-B14F-4D97-AF65-F5344CB8AC3E}">
        <p14:creationId xmlns:p14="http://schemas.microsoft.com/office/powerpoint/2010/main" val="2697356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The European Commission consulted CEPT</a:t>
            </a:r>
            <a:endParaRPr lang="en-GB" dirty="0"/>
          </a:p>
        </p:txBody>
      </p:sp>
      <p:sp>
        <p:nvSpPr>
          <p:cNvPr id="3" name="Espace réservé du texte 2"/>
          <p:cNvSpPr>
            <a:spLocks noGrp="1"/>
          </p:cNvSpPr>
          <p:nvPr>
            <p:ph type="body" sz="quarter" idx="12"/>
          </p:nvPr>
        </p:nvSpPr>
        <p:spPr/>
        <p:txBody>
          <a:bodyPr/>
          <a:lstStyle/>
          <a:p>
            <a:pPr marL="1762" indent="0"/>
            <a:r>
              <a:rPr lang="en-GB" dirty="0" smtClean="0"/>
              <a:t>Extract of CEPT’s answers to the EC</a:t>
            </a:r>
            <a:endParaRPr lang="en-GB" dirty="0"/>
          </a:p>
          <a:p>
            <a:pPr marL="378000" lvl="2" indent="0"/>
            <a:r>
              <a:rPr lang="en-US" i="1" dirty="0"/>
              <a:t>For a 3 MHz FRMCS carrier in 918-921 MHz as well as for a 1.4 MHz FRMCS carrier in 918-919.4 MHz, the power restrictions would be too stringent for a macro coverage rollout without densification. The coordination with MFCN operators would enable to operate FRMCS at a higher level, but the range of additional mitigation to be reached through coordination (rough order of magnitude 30 to 40 dB) makes unrealistic any successful coordination, taking also into account that MFCN and railway base stations are already deployed</a:t>
            </a:r>
            <a:r>
              <a:rPr lang="en-US" i="1" dirty="0" smtClean="0"/>
              <a:t>.</a:t>
            </a:r>
            <a:br>
              <a:rPr lang="en-US" i="1" dirty="0" smtClean="0"/>
            </a:br>
            <a:r>
              <a:rPr lang="en-US" i="1" dirty="0" smtClean="0"/>
              <a:t>In </a:t>
            </a:r>
            <a:r>
              <a:rPr lang="en-US" i="1" dirty="0"/>
              <a:t>contrast, for a 1.4 MHz FRMCS carrier above 919.4 MHz, the power restrictions should leave some room for effective usage by railways.</a:t>
            </a:r>
            <a:endParaRPr lang="en-GB" i="1" dirty="0"/>
          </a:p>
        </p:txBody>
      </p:sp>
      <p:sp>
        <p:nvSpPr>
          <p:cNvPr id="5" name="Espace réservé du numéro de diapositive 4"/>
          <p:cNvSpPr>
            <a:spLocks noGrp="1"/>
          </p:cNvSpPr>
          <p:nvPr>
            <p:ph type="sldNum" sz="quarter" idx="14"/>
          </p:nvPr>
        </p:nvSpPr>
        <p:spPr/>
        <p:txBody>
          <a:bodyPr/>
          <a:lstStyle/>
          <a:p>
            <a:pPr>
              <a:defRPr/>
            </a:pPr>
            <a:fld id="{5D890DD5-4EAE-4C59-B089-E17FF1331F9D}" type="slidenum">
              <a:rPr lang="en-GB" smtClean="0"/>
              <a:pPr>
                <a:defRPr/>
              </a:pPr>
              <a:t>21</a:t>
            </a:fld>
            <a:endParaRPr lang="en-GB" dirty="0"/>
          </a:p>
        </p:txBody>
      </p:sp>
    </p:spTree>
    <p:extLst>
      <p:ext uri="{BB962C8B-B14F-4D97-AF65-F5344CB8AC3E}">
        <p14:creationId xmlns:p14="http://schemas.microsoft.com/office/powerpoint/2010/main" val="280060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GB" altLang="da-DK" dirty="0" smtClean="0">
                <a:latin typeface="Arial" charset="0"/>
                <a:ea typeface="ＭＳ Ｐゴシック" pitchFamily="34" charset="-128"/>
              </a:rPr>
              <a:t>Radio spectrum for the present of RMR</a:t>
            </a:r>
          </a:p>
        </p:txBody>
      </p:sp>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a:solidFill>
                  <a:srgbClr val="000000"/>
                </a:solidFill>
                <a:latin typeface="Arial" charset="0"/>
                <a:ea typeface="ＭＳ Ｐゴシック" pitchFamily="34" charset="-128"/>
              </a:defRPr>
            </a:lvl3pPr>
            <a:lvl4pPr marL="1600200" indent="-228600">
              <a:defRPr>
                <a:solidFill>
                  <a:srgbClr val="000000"/>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6pPr>
            <a:lvl7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7pPr>
            <a:lvl8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8pPr>
            <a:lvl9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9pPr>
          </a:lstStyle>
          <a:p>
            <a:fld id="{9B83C8BC-D121-4680-99FE-E3703CF2275C}" type="slidenum">
              <a:rPr lang="en-GB" altLang="da-DK" sz="900" smtClean="0">
                <a:solidFill>
                  <a:srgbClr val="887F6E"/>
                </a:solidFill>
              </a:rPr>
              <a:pPr/>
              <a:t>2</a:t>
            </a:fld>
            <a:endParaRPr lang="en-GB" altLang="da-DK" sz="900" dirty="0" smtClean="0">
              <a:solidFill>
                <a:srgbClr val="887F6E"/>
              </a:solidFill>
            </a:endParaRPr>
          </a:p>
        </p:txBody>
      </p:sp>
      <p:sp>
        <p:nvSpPr>
          <p:cNvPr id="4101" name="Text Placeholder 6"/>
          <p:cNvSpPr>
            <a:spLocks noGrp="1"/>
          </p:cNvSpPr>
          <p:nvPr>
            <p:ph type="body" sz="quarter" idx="12"/>
          </p:nvPr>
        </p:nvSpPr>
        <p:spPr>
          <a:xfrm>
            <a:off x="457200" y="1752600"/>
            <a:ext cx="8229600" cy="4410075"/>
          </a:xfrm>
        </p:spPr>
        <p:txBody>
          <a:bodyPr/>
          <a:lstStyle/>
          <a:p>
            <a:pPr marL="0" indent="0"/>
            <a:r>
              <a:rPr lang="en-GB" altLang="da-DK" dirty="0" smtClean="0">
                <a:latin typeface="Arial" charset="0"/>
                <a:ea typeface="ＭＳ Ｐゴシック" pitchFamily="34" charset="-128"/>
              </a:rPr>
              <a:t>Today 876-880 MHz / 921-925 MHz harmonised for RMR</a:t>
            </a:r>
          </a:p>
          <a:p>
            <a:pPr marL="376238" lvl="2" indent="0"/>
            <a:r>
              <a:rPr lang="en-GB" altLang="da-DK" dirty="0" smtClean="0">
                <a:latin typeface="Arial" charset="0"/>
                <a:ea typeface="ＭＳ Ｐゴシック" pitchFamily="34" charset="-128"/>
              </a:rPr>
              <a:t>2x4 MHz for GSM-R only</a:t>
            </a:r>
          </a:p>
          <a:p>
            <a:pPr marL="376238" lvl="2" indent="0"/>
            <a:r>
              <a:rPr lang="en-GB" altLang="da-DK" dirty="0" smtClean="0">
                <a:latin typeface="Arial" charset="0"/>
                <a:ea typeface="ＭＳ Ｐゴシック" pitchFamily="34" charset="-128"/>
              </a:rPr>
              <a:t>Commission Decision 1999/569/EC</a:t>
            </a:r>
          </a:p>
          <a:p>
            <a:pPr marL="376238" lvl="2" indent="0"/>
            <a:r>
              <a:rPr lang="en-GB" altLang="da-DK" dirty="0" smtClean="0">
                <a:latin typeface="Arial" charset="0"/>
                <a:ea typeface="ＭＳ Ｐゴシック" pitchFamily="34" charset="-128"/>
              </a:rPr>
              <a:t>ECC/DEC/(02)05</a:t>
            </a:r>
          </a:p>
          <a:p>
            <a:pPr marL="376238" lvl="2" indent="0"/>
            <a:r>
              <a:rPr lang="en-GB" altLang="da-DK" dirty="0" smtClean="0">
                <a:latin typeface="Arial" charset="0"/>
                <a:ea typeface="ＭＳ Ｐゴシック" pitchFamily="34" charset="-128"/>
              </a:rPr>
              <a:t>MFCN above 925 MHz </a:t>
            </a:r>
            <a:r>
              <a:rPr lang="en-GB" altLang="da-DK" dirty="0" smtClean="0">
                <a:latin typeface="Arial" charset="0"/>
                <a:ea typeface="ＭＳ Ｐゴシック" pitchFamily="34" charset="-128"/>
                <a:sym typeface="Wingdings 3"/>
              </a:rPr>
              <a:t> remember ECC Report 229 and GSM-R improved cab-radios as per TS 102 933-1 v1.3.1 onwards</a:t>
            </a:r>
          </a:p>
          <a:p>
            <a:pPr marL="0" indent="0"/>
            <a:endParaRPr lang="en-GB" altLang="da-DK" dirty="0" smtClean="0">
              <a:latin typeface="Arial" charset="0"/>
              <a:ea typeface="ＭＳ Ｐゴシック" pitchFamily="34" charset="-128"/>
              <a:sym typeface="Wingdings 3"/>
            </a:endParaRPr>
          </a:p>
          <a:p>
            <a:pPr marL="0" indent="0"/>
            <a:r>
              <a:rPr lang="en-GB" altLang="da-DK" u="sng" dirty="0" smtClean="0">
                <a:latin typeface="Arial" charset="0"/>
                <a:ea typeface="ＭＳ Ｐゴシック" pitchFamily="34" charset="-128"/>
                <a:sym typeface="Wingdings 3"/>
              </a:rPr>
              <a:t>No harmonisation</a:t>
            </a:r>
            <a:r>
              <a:rPr lang="en-GB" altLang="da-DK" dirty="0" smtClean="0">
                <a:latin typeface="Arial" charset="0"/>
                <a:ea typeface="ＭＳ Ｐゴシック" pitchFamily="34" charset="-128"/>
                <a:sym typeface="Wingdings 3"/>
              </a:rPr>
              <a:t> of 873-876 MHz / 918-921 MHz for RMR</a:t>
            </a:r>
          </a:p>
          <a:p>
            <a:pPr marL="376238" lvl="2" indent="0"/>
            <a:r>
              <a:rPr lang="en-GB" altLang="da-DK" dirty="0" smtClean="0">
                <a:latin typeface="Arial" charset="0"/>
                <a:ea typeface="ＭＳ Ｐゴシック" pitchFamily="34" charset="-128"/>
                <a:sym typeface="Wingdings 3"/>
              </a:rPr>
              <a:t>Only on a national basis</a:t>
            </a:r>
          </a:p>
          <a:p>
            <a:pPr marL="376238" lvl="2" indent="0"/>
            <a:r>
              <a:rPr lang="en-GB" altLang="da-DK" dirty="0" smtClean="0">
                <a:latin typeface="Arial" charset="0"/>
                <a:ea typeface="ＭＳ Ｐゴシック" pitchFamily="34" charset="-128"/>
                <a:sym typeface="Wingdings 3"/>
              </a:rPr>
              <a:t>3 countries so far: Germany, Switzerland and Liechtenstein (rights of use)</a:t>
            </a:r>
            <a:endParaRPr lang="en-GB" altLang="da-DK" dirty="0" smtClean="0">
              <a:latin typeface="Arial" charset="0"/>
              <a:ea typeface="ＭＳ Ｐゴシック" pitchFamily="34" charset="-128"/>
            </a:endParaRPr>
          </a:p>
        </p:txBody>
      </p:sp>
      <p:sp>
        <p:nvSpPr>
          <p:cNvPr id="6" name="ZoneTexte 5"/>
          <p:cNvSpPr txBox="1"/>
          <p:nvPr/>
        </p:nvSpPr>
        <p:spPr>
          <a:xfrm>
            <a:off x="2447764" y="5738235"/>
            <a:ext cx="4248472" cy="738664"/>
          </a:xfrm>
          <a:prstGeom prst="rect">
            <a:avLst/>
          </a:prstGeom>
          <a:noFill/>
        </p:spPr>
        <p:txBody>
          <a:bodyPr wrap="square" rtlCol="0">
            <a:spAutoFit/>
          </a:bodyPr>
          <a:lstStyle/>
          <a:p>
            <a:pPr algn="ctr"/>
            <a:r>
              <a:rPr lang="en-GB" sz="2400" dirty="0" smtClean="0"/>
              <a:t>RMR = Railway Mobile Radio</a:t>
            </a:r>
          </a:p>
          <a:p>
            <a:pPr algn="ctr"/>
            <a:r>
              <a:rPr lang="en-GB" dirty="0" smtClean="0"/>
              <a:t>umbrella term for GSM-R, FRMCS…</a:t>
            </a:r>
            <a:endParaRPr lang="en-GB" dirty="0"/>
          </a:p>
        </p:txBody>
      </p:sp>
    </p:spTree>
    <p:extLst>
      <p:ext uri="{BB962C8B-B14F-4D97-AF65-F5344CB8AC3E}">
        <p14:creationId xmlns:p14="http://schemas.microsoft.com/office/powerpoint/2010/main" val="333027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EC Decision on SRD in 874-876 MHz / 915-921 MHz</a:t>
            </a:r>
            <a:endParaRPr lang="en-GB" dirty="0"/>
          </a:p>
        </p:txBody>
      </p:sp>
      <p:sp>
        <p:nvSpPr>
          <p:cNvPr id="3" name="Espace réservé du texte 2"/>
          <p:cNvSpPr>
            <a:spLocks noGrp="1"/>
          </p:cNvSpPr>
          <p:nvPr>
            <p:ph type="body" sz="quarter" idx="12"/>
          </p:nvPr>
        </p:nvSpPr>
        <p:spPr/>
        <p:txBody>
          <a:bodyPr/>
          <a:lstStyle/>
          <a:p>
            <a:r>
              <a:rPr lang="en-GB" dirty="0" smtClean="0"/>
              <a:t>For vote at RSCOM #64 on 11 July 2018</a:t>
            </a:r>
          </a:p>
          <a:p>
            <a:endParaRPr lang="en-GB" dirty="0" smtClean="0"/>
          </a:p>
          <a:p>
            <a:r>
              <a:rPr lang="en-GB" dirty="0" smtClean="0"/>
              <a:t>2x1.6 MHz preserved for railways !</a:t>
            </a:r>
          </a:p>
          <a:p>
            <a:endParaRPr lang="en-GB" dirty="0" smtClean="0"/>
          </a:p>
          <a:p>
            <a:r>
              <a:rPr lang="en-GB" dirty="0" smtClean="0"/>
              <a:t>Article 3(4</a:t>
            </a:r>
            <a:r>
              <a:rPr lang="en-GB" dirty="0"/>
              <a:t>)</a:t>
            </a:r>
            <a:endParaRPr lang="en-GB" dirty="0" smtClean="0"/>
          </a:p>
          <a:p>
            <a:pPr marL="378000" lvl="2" indent="0"/>
            <a:r>
              <a:rPr lang="en-GB" i="1" dirty="0" smtClean="0"/>
              <a:t>Member States shall refrain from introducing new uses in the 874.4-876 MHz and 919.4-921 MHz sub-bands until such time as harmonised conditions for their use are possibly adopted under Decision No 676/2002/EC.</a:t>
            </a:r>
            <a:endParaRPr lang="en-GB" dirty="0"/>
          </a:p>
        </p:txBody>
      </p:sp>
      <p:sp>
        <p:nvSpPr>
          <p:cNvPr id="5" name="Espace réservé du numéro de diapositive 4"/>
          <p:cNvSpPr>
            <a:spLocks noGrp="1"/>
          </p:cNvSpPr>
          <p:nvPr>
            <p:ph type="sldNum" sz="quarter" idx="14"/>
          </p:nvPr>
        </p:nvSpPr>
        <p:spPr/>
        <p:txBody>
          <a:bodyPr/>
          <a:lstStyle/>
          <a:p>
            <a:pPr>
              <a:defRPr/>
            </a:pPr>
            <a:fld id="{5D890DD5-4EAE-4C59-B089-E17FF1331F9D}" type="slidenum">
              <a:rPr lang="en-GB" smtClean="0"/>
              <a:pPr>
                <a:defRPr/>
              </a:pPr>
              <a:t>3</a:t>
            </a:fld>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384726"/>
            <a:ext cx="1584176" cy="111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314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EC Decision on SRD in 874-876 MHz / 915-921 MHz</a:t>
            </a:r>
            <a:endParaRPr lang="en-GB" dirty="0"/>
          </a:p>
        </p:txBody>
      </p:sp>
      <p:sp>
        <p:nvSpPr>
          <p:cNvPr id="5" name="Espace réservé du numéro de diapositive 4"/>
          <p:cNvSpPr>
            <a:spLocks noGrp="1"/>
          </p:cNvSpPr>
          <p:nvPr>
            <p:ph type="sldNum" sz="quarter" idx="14"/>
          </p:nvPr>
        </p:nvSpPr>
        <p:spPr/>
        <p:txBody>
          <a:bodyPr/>
          <a:lstStyle/>
          <a:p>
            <a:pPr>
              <a:defRPr/>
            </a:pPr>
            <a:fld id="{5D890DD5-4EAE-4C59-B089-E17FF1331F9D}" type="slidenum">
              <a:rPr lang="en-GB" smtClean="0"/>
              <a:pPr>
                <a:defRPr/>
              </a:pPr>
              <a:t>4</a:t>
            </a:fld>
            <a:endParaRPr lang="en-GB" dirty="0"/>
          </a:p>
        </p:txBody>
      </p:sp>
      <p:grpSp>
        <p:nvGrpSpPr>
          <p:cNvPr id="7" name="Groupe 6"/>
          <p:cNvGrpSpPr/>
          <p:nvPr/>
        </p:nvGrpSpPr>
        <p:grpSpPr>
          <a:xfrm>
            <a:off x="971600" y="3727769"/>
            <a:ext cx="7839551" cy="1331836"/>
            <a:chOff x="971600" y="2373791"/>
            <a:chExt cx="7839551" cy="1331836"/>
          </a:xfrm>
        </p:grpSpPr>
        <p:sp>
          <p:nvSpPr>
            <p:cNvPr id="8" name="Rounded Rectangle 57"/>
            <p:cNvSpPr/>
            <p:nvPr/>
          </p:nvSpPr>
          <p:spPr>
            <a:xfrm>
              <a:off x="1259632" y="3042166"/>
              <a:ext cx="1742856" cy="364212"/>
            </a:xfrm>
            <a:prstGeom prst="roundRect">
              <a:avLst/>
            </a:prstGeom>
            <a:solidFill>
              <a:srgbClr val="CBD8DD">
                <a:lumMod val="50000"/>
              </a:srgbClr>
            </a:solidFill>
            <a:ln w="1905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dirty="0" smtClean="0">
                  <a:ln>
                    <a:noFill/>
                  </a:ln>
                  <a:solidFill>
                    <a:prstClr val="white"/>
                  </a:solidFill>
                  <a:effectLst/>
                  <a:uLnTx/>
                  <a:uFillTx/>
                  <a:latin typeface="Calibri" panose="020F0502020204030204" pitchFamily="34" charset="0"/>
                </a:rPr>
                <a:t>Defence / National Decision</a:t>
              </a:r>
            </a:p>
          </p:txBody>
        </p:sp>
        <p:sp>
          <p:nvSpPr>
            <p:cNvPr id="9" name="Rounded Rectangle 64"/>
            <p:cNvSpPr/>
            <p:nvPr/>
          </p:nvSpPr>
          <p:spPr>
            <a:xfrm>
              <a:off x="5618934" y="2616505"/>
              <a:ext cx="2906765" cy="288032"/>
            </a:xfrm>
            <a:prstGeom prst="roundRect">
              <a:avLst/>
            </a:prstGeom>
            <a:solidFill>
              <a:srgbClr val="90EE12"/>
            </a:solidFill>
            <a:ln w="19050" cap="flat" cmpd="sng" algn="ctr">
              <a:noFill/>
              <a:prstDash val="solid"/>
            </a:ln>
            <a:effectLst/>
          </p:spPr>
          <p:txBody>
            <a:bodyPr wrap="none" lIns="0" tIns="36000" rIns="0" bIns="0" rtlCol="0" anchor="ctr"/>
            <a:lstStyle/>
            <a:p>
              <a:pPr marL="0" marR="0" lvl="0" indent="0" algn="ctr" defTabSz="914400" eaLnBrk="1" fontAlgn="auto" latinLnBrk="0" hangingPunct="1">
                <a:lnSpc>
                  <a:spcPts val="800"/>
                </a:lnSpc>
                <a:spcBef>
                  <a:spcPts val="0"/>
                </a:spcBef>
                <a:spcAft>
                  <a:spcPts val="0"/>
                </a:spcAft>
                <a:buClrTx/>
                <a:buSzTx/>
                <a:buFontTx/>
                <a:buNone/>
                <a:tabLst/>
                <a:defRPr/>
              </a:pPr>
              <a:r>
                <a:rPr kumimoji="0" lang="en-GB" sz="1100" b="1" i="0" u="none" strike="noStrike" kern="0" cap="none" spc="0" normalizeH="0" baseline="0" dirty="0" smtClean="0">
                  <a:ln>
                    <a:noFill/>
                  </a:ln>
                  <a:solidFill>
                    <a:srgbClr val="2E2224"/>
                  </a:solidFill>
                  <a:effectLst/>
                  <a:uLnTx/>
                  <a:uFillTx/>
                  <a:latin typeface="Calibri" panose="020F0502020204030204" pitchFamily="34" charset="0"/>
                </a:rPr>
                <a:t>GSM-R DL</a:t>
              </a:r>
              <a:br>
                <a:rPr kumimoji="0" lang="en-GB" sz="1100" b="1" i="0" u="none" strike="noStrike" kern="0" cap="none" spc="0" normalizeH="0" baseline="0" dirty="0" smtClean="0">
                  <a:ln>
                    <a:noFill/>
                  </a:ln>
                  <a:solidFill>
                    <a:srgbClr val="2E2224"/>
                  </a:solidFill>
                  <a:effectLst/>
                  <a:uLnTx/>
                  <a:uFillTx/>
                  <a:latin typeface="Calibri" panose="020F0502020204030204" pitchFamily="34" charset="0"/>
                </a:rPr>
              </a:br>
              <a:r>
                <a:rPr kumimoji="0" lang="en-GB" sz="800" b="1" i="0" u="none" strike="noStrike" kern="0" cap="none" spc="0" normalizeH="0" baseline="0" dirty="0" smtClean="0">
                  <a:ln>
                    <a:noFill/>
                  </a:ln>
                  <a:solidFill>
                    <a:srgbClr val="2E2224"/>
                  </a:solidFill>
                  <a:effectLst/>
                  <a:uLnTx/>
                  <a:uFillTx/>
                  <a:latin typeface="Calibri" panose="020F0502020204030204" pitchFamily="34" charset="0"/>
                </a:rPr>
                <a:t>then FRMCS</a:t>
              </a:r>
            </a:p>
          </p:txBody>
        </p:sp>
        <p:sp>
          <p:nvSpPr>
            <p:cNvPr id="10" name="Rounded Rectangle 57"/>
            <p:cNvSpPr/>
            <p:nvPr/>
          </p:nvSpPr>
          <p:spPr>
            <a:xfrm>
              <a:off x="3002488" y="3042166"/>
              <a:ext cx="5523212" cy="364212"/>
            </a:xfrm>
            <a:prstGeom prst="roundRect">
              <a:avLst/>
            </a:prstGeom>
            <a:pattFill prst="dkUpDiag">
              <a:fgClr>
                <a:srgbClr val="CBD8DD">
                  <a:lumMod val="50000"/>
                </a:srgbClr>
              </a:fgClr>
              <a:bgClr>
                <a:sysClr val="window" lastClr="FFFFFF"/>
              </a:bgClr>
            </a:pattFill>
            <a:ln w="1905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dirty="0" smtClean="0">
                <a:ln>
                  <a:noFill/>
                </a:ln>
                <a:solidFill>
                  <a:prstClr val="white"/>
                </a:solidFill>
                <a:effectLst/>
                <a:uLnTx/>
                <a:uFillTx/>
                <a:latin typeface="Calibri" panose="020F0502020204030204" pitchFamily="34" charset="0"/>
              </a:endParaRPr>
            </a:p>
          </p:txBody>
        </p:sp>
        <p:cxnSp>
          <p:nvCxnSpPr>
            <p:cNvPr id="11" name="Straight Connector 61"/>
            <p:cNvCxnSpPr/>
            <p:nvPr/>
          </p:nvCxnSpPr>
          <p:spPr>
            <a:xfrm>
              <a:off x="4456488" y="2759534"/>
              <a:ext cx="932" cy="745051"/>
            </a:xfrm>
            <a:prstGeom prst="line">
              <a:avLst/>
            </a:prstGeom>
            <a:noFill/>
            <a:ln w="9525" cap="flat" cmpd="sng" algn="ctr">
              <a:solidFill>
                <a:srgbClr val="61625E"/>
              </a:solidFill>
              <a:prstDash val="sysDot"/>
            </a:ln>
            <a:effectLst/>
          </p:spPr>
        </p:cxnSp>
        <p:sp>
          <p:nvSpPr>
            <p:cNvPr id="12" name="Rounded Rectangle 72"/>
            <p:cNvSpPr/>
            <p:nvPr/>
          </p:nvSpPr>
          <p:spPr>
            <a:xfrm>
              <a:off x="2060427" y="2373791"/>
              <a:ext cx="287387" cy="530746"/>
            </a:xfrm>
            <a:prstGeom prst="roundRect">
              <a:avLst/>
            </a:prstGeom>
            <a:solidFill>
              <a:srgbClr val="5B9BD5"/>
            </a:solidFill>
            <a:ln w="19050" cap="flat" cmpd="sng" algn="ctr">
              <a:noFill/>
              <a:prstDash val="solid"/>
            </a:ln>
            <a:effectLst/>
          </p:spPr>
          <p:txBody>
            <a:bodyPr vert="vert270" wrap="none"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GB" sz="600" b="1" i="0" u="none" strike="noStrike" kern="0" cap="none" spc="0" normalizeH="0" baseline="0" dirty="0" smtClean="0">
                  <a:ln>
                    <a:noFill/>
                  </a:ln>
                  <a:solidFill>
                    <a:prstClr val="white"/>
                  </a:solidFill>
                  <a:effectLst/>
                  <a:uLnTx/>
                  <a:uFillTx/>
                  <a:latin typeface="Calibri" panose="020F0502020204030204" pitchFamily="34" charset="0"/>
                </a:rPr>
                <a:t>RFID</a:t>
              </a:r>
              <a:endParaRPr kumimoji="0" lang="en-GB" sz="600" b="1" i="0" u="none" strike="noStrike" kern="0" cap="none" spc="0" normalizeH="0" baseline="0" dirty="0">
                <a:ln>
                  <a:noFill/>
                </a:ln>
                <a:solidFill>
                  <a:prstClr val="white"/>
                </a:solidFill>
                <a:effectLst/>
                <a:uLnTx/>
                <a:uFillTx/>
                <a:latin typeface="Calibri" panose="020F0502020204030204" pitchFamily="34" charset="0"/>
              </a:endParaRPr>
            </a:p>
          </p:txBody>
        </p:sp>
        <p:sp>
          <p:nvSpPr>
            <p:cNvPr id="13" name="Rounded Rectangle 73"/>
            <p:cNvSpPr/>
            <p:nvPr/>
          </p:nvSpPr>
          <p:spPr>
            <a:xfrm>
              <a:off x="2931446" y="2373791"/>
              <a:ext cx="287387" cy="530746"/>
            </a:xfrm>
            <a:prstGeom prst="roundRect">
              <a:avLst/>
            </a:prstGeom>
            <a:solidFill>
              <a:srgbClr val="5B9BD5"/>
            </a:solidFill>
            <a:ln w="19050" cap="flat" cmpd="sng" algn="ctr">
              <a:noFill/>
              <a:prstDash val="solid"/>
            </a:ln>
            <a:effectLst/>
          </p:spPr>
          <p:txBody>
            <a:bodyPr vert="vert270" wrap="none"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GB" sz="600" b="1" i="0" u="none" strike="noStrike" kern="0" cap="none" spc="0" normalizeH="0" baseline="0" dirty="0">
                  <a:ln>
                    <a:noFill/>
                  </a:ln>
                  <a:solidFill>
                    <a:prstClr val="white"/>
                  </a:solidFill>
                  <a:effectLst/>
                  <a:uLnTx/>
                  <a:uFillTx/>
                  <a:latin typeface="Calibri" panose="020F0502020204030204" pitchFamily="34" charset="0"/>
                </a:rPr>
                <a:t>RFID &amp; </a:t>
              </a:r>
              <a:r>
                <a:rPr lang="en-GB" sz="600" b="1" kern="0" dirty="0" smtClean="0">
                  <a:solidFill>
                    <a:prstClr val="white"/>
                  </a:solidFill>
                  <a:latin typeface="Calibri" panose="020F0502020204030204" pitchFamily="34" charset="0"/>
                </a:rPr>
                <a:t>SRD in</a:t>
              </a:r>
              <a:br>
                <a:rPr lang="en-GB" sz="600" b="1" kern="0" dirty="0" smtClean="0">
                  <a:solidFill>
                    <a:prstClr val="white"/>
                  </a:solidFill>
                  <a:latin typeface="Calibri" panose="020F0502020204030204" pitchFamily="34" charset="0"/>
                </a:rPr>
              </a:br>
              <a:r>
                <a:rPr lang="en-GB" sz="600" b="1" kern="0" dirty="0" smtClean="0">
                  <a:solidFill>
                    <a:prstClr val="white"/>
                  </a:solidFill>
                  <a:latin typeface="Calibri" panose="020F0502020204030204" pitchFamily="34" charset="0"/>
                </a:rPr>
                <a:t>data networks</a:t>
              </a:r>
              <a:endParaRPr kumimoji="0" lang="en-GB" sz="600" b="1" i="0" u="none" strike="noStrike" kern="0" cap="none" spc="0" normalizeH="0" baseline="0" dirty="0">
                <a:ln>
                  <a:noFill/>
                </a:ln>
                <a:solidFill>
                  <a:prstClr val="white"/>
                </a:solidFill>
                <a:effectLst/>
                <a:uLnTx/>
                <a:uFillTx/>
                <a:latin typeface="Calibri" panose="020F0502020204030204" pitchFamily="34" charset="0"/>
              </a:endParaRPr>
            </a:p>
          </p:txBody>
        </p:sp>
        <p:sp>
          <p:nvSpPr>
            <p:cNvPr id="14" name="Rounded Rectangle 75"/>
            <p:cNvSpPr/>
            <p:nvPr/>
          </p:nvSpPr>
          <p:spPr>
            <a:xfrm>
              <a:off x="3804222" y="2373791"/>
              <a:ext cx="287387" cy="530746"/>
            </a:xfrm>
            <a:prstGeom prst="roundRect">
              <a:avLst/>
            </a:prstGeom>
            <a:solidFill>
              <a:srgbClr val="5B9BD5"/>
            </a:solidFill>
            <a:ln w="19050" cap="flat" cmpd="sng" algn="ctr">
              <a:noFill/>
              <a:prstDash val="solid"/>
            </a:ln>
            <a:effectLst/>
          </p:spPr>
          <p:txBody>
            <a:bodyPr vert="vert270" wrap="none"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GB" sz="600" b="1" i="0" u="none" strike="noStrike" kern="0" cap="none" spc="0" normalizeH="0" baseline="0" dirty="0" smtClean="0">
                  <a:ln>
                    <a:noFill/>
                  </a:ln>
                  <a:solidFill>
                    <a:prstClr val="white"/>
                  </a:solidFill>
                  <a:effectLst/>
                  <a:uLnTx/>
                  <a:uFillTx/>
                  <a:latin typeface="Calibri" panose="020F0502020204030204" pitchFamily="34" charset="0"/>
                </a:rPr>
                <a:t>RFID &amp; </a:t>
              </a:r>
              <a:r>
                <a:rPr lang="en-GB" sz="600" b="1" kern="0" dirty="0" smtClean="0">
                  <a:solidFill>
                    <a:prstClr val="white"/>
                  </a:solidFill>
                  <a:latin typeface="Calibri" panose="020F0502020204030204" pitchFamily="34" charset="0"/>
                </a:rPr>
                <a:t>SRD in</a:t>
              </a:r>
              <a:br>
                <a:rPr lang="en-GB" sz="600" b="1" kern="0" dirty="0" smtClean="0">
                  <a:solidFill>
                    <a:prstClr val="white"/>
                  </a:solidFill>
                  <a:latin typeface="Calibri" panose="020F0502020204030204" pitchFamily="34" charset="0"/>
                </a:rPr>
              </a:br>
              <a:r>
                <a:rPr lang="en-GB" sz="600" b="1" kern="0" dirty="0" smtClean="0">
                  <a:solidFill>
                    <a:prstClr val="white"/>
                  </a:solidFill>
                  <a:latin typeface="Calibri" panose="020F0502020204030204" pitchFamily="34" charset="0"/>
                </a:rPr>
                <a:t>data networks</a:t>
              </a:r>
              <a:endParaRPr kumimoji="0" lang="en-GB" sz="600" b="1" i="0" u="none" strike="noStrike" kern="0" cap="none" spc="0" normalizeH="0" baseline="0" dirty="0" smtClean="0">
                <a:ln>
                  <a:noFill/>
                </a:ln>
                <a:solidFill>
                  <a:prstClr val="white"/>
                </a:solidFill>
                <a:effectLst/>
                <a:uLnTx/>
                <a:uFillTx/>
                <a:latin typeface="Calibri" panose="020F0502020204030204" pitchFamily="34" charset="0"/>
              </a:endParaRPr>
            </a:p>
          </p:txBody>
        </p:sp>
        <p:cxnSp>
          <p:nvCxnSpPr>
            <p:cNvPr id="15" name="Straight Connector 51"/>
            <p:cNvCxnSpPr/>
            <p:nvPr/>
          </p:nvCxnSpPr>
          <p:spPr>
            <a:xfrm>
              <a:off x="1259632" y="3226358"/>
              <a:ext cx="0" cy="279214"/>
            </a:xfrm>
            <a:prstGeom prst="line">
              <a:avLst/>
            </a:prstGeom>
            <a:noFill/>
            <a:ln w="9525" cap="flat" cmpd="sng" algn="ctr">
              <a:solidFill>
                <a:srgbClr val="61625E"/>
              </a:solidFill>
              <a:prstDash val="sysDot"/>
            </a:ln>
            <a:effectLst/>
          </p:spPr>
        </p:cxnSp>
        <p:cxnSp>
          <p:nvCxnSpPr>
            <p:cNvPr id="16" name="Straight Connector 59"/>
            <p:cNvCxnSpPr/>
            <p:nvPr/>
          </p:nvCxnSpPr>
          <p:spPr>
            <a:xfrm>
              <a:off x="5618935" y="2760521"/>
              <a:ext cx="0" cy="745051"/>
            </a:xfrm>
            <a:prstGeom prst="line">
              <a:avLst/>
            </a:prstGeom>
            <a:noFill/>
            <a:ln w="9525" cap="flat" cmpd="sng" algn="ctr">
              <a:solidFill>
                <a:srgbClr val="61625E"/>
              </a:solidFill>
              <a:prstDash val="sysDot"/>
            </a:ln>
            <a:effectLst/>
          </p:spPr>
        </p:cxnSp>
        <p:sp>
          <p:nvSpPr>
            <p:cNvPr id="17" name="TextBox 53"/>
            <p:cNvSpPr txBox="1"/>
            <p:nvPr/>
          </p:nvSpPr>
          <p:spPr>
            <a:xfrm>
              <a:off x="3659884" y="2857500"/>
              <a:ext cx="576064"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dirty="0" smtClean="0">
                  <a:ln>
                    <a:noFill/>
                  </a:ln>
                  <a:solidFill>
                    <a:srgbClr val="2E2224"/>
                  </a:solidFill>
                  <a:effectLst/>
                  <a:uLnTx/>
                  <a:uFillTx/>
                  <a:latin typeface="Calibri" panose="020F0502020204030204" pitchFamily="34" charset="0"/>
                </a:rPr>
                <a:t>918,7 MHz</a:t>
              </a:r>
              <a:endParaRPr kumimoji="0" lang="en-GB" sz="600" b="0" i="0" u="none" strike="noStrike" kern="0" cap="none" spc="0" normalizeH="0" baseline="0" dirty="0">
                <a:ln>
                  <a:noFill/>
                </a:ln>
                <a:solidFill>
                  <a:srgbClr val="2E2224"/>
                </a:solidFill>
                <a:effectLst/>
                <a:uLnTx/>
                <a:uFillTx/>
                <a:latin typeface="Calibri" panose="020F0502020204030204" pitchFamily="34" charset="0"/>
              </a:endParaRPr>
            </a:p>
          </p:txBody>
        </p:sp>
        <p:sp>
          <p:nvSpPr>
            <p:cNvPr id="18" name="TextBox 56"/>
            <p:cNvSpPr txBox="1"/>
            <p:nvPr/>
          </p:nvSpPr>
          <p:spPr>
            <a:xfrm>
              <a:off x="2787107" y="2857500"/>
              <a:ext cx="576064"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dirty="0" smtClean="0">
                  <a:ln>
                    <a:noFill/>
                  </a:ln>
                  <a:solidFill>
                    <a:srgbClr val="2E2224"/>
                  </a:solidFill>
                  <a:effectLst/>
                  <a:uLnTx/>
                  <a:uFillTx/>
                  <a:latin typeface="Calibri" panose="020F0502020204030204" pitchFamily="34" charset="0"/>
                </a:rPr>
                <a:t>917,5 MHz</a:t>
              </a:r>
              <a:endParaRPr kumimoji="0" lang="en-GB" sz="600" b="0" i="0" u="none" strike="noStrike" kern="0" cap="none" spc="0" normalizeH="0" baseline="0" dirty="0">
                <a:ln>
                  <a:noFill/>
                </a:ln>
                <a:solidFill>
                  <a:srgbClr val="2E2224"/>
                </a:solidFill>
                <a:effectLst/>
                <a:uLnTx/>
                <a:uFillTx/>
                <a:latin typeface="Calibri" panose="020F0502020204030204" pitchFamily="34" charset="0"/>
              </a:endParaRPr>
            </a:p>
          </p:txBody>
        </p:sp>
        <p:sp>
          <p:nvSpPr>
            <p:cNvPr id="19" name="TextBox 70"/>
            <p:cNvSpPr txBox="1"/>
            <p:nvPr/>
          </p:nvSpPr>
          <p:spPr>
            <a:xfrm>
              <a:off x="1916469" y="2857500"/>
              <a:ext cx="576064"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dirty="0" smtClean="0">
                  <a:ln>
                    <a:noFill/>
                  </a:ln>
                  <a:solidFill>
                    <a:srgbClr val="2E2224"/>
                  </a:solidFill>
                  <a:effectLst/>
                  <a:uLnTx/>
                  <a:uFillTx/>
                  <a:latin typeface="Calibri" panose="020F0502020204030204" pitchFamily="34" charset="0"/>
                </a:rPr>
                <a:t>916,3 MHz</a:t>
              </a:r>
              <a:endParaRPr kumimoji="0" lang="en-GB" sz="600" b="0" i="0" u="none" strike="noStrike" kern="0" cap="none" spc="0" normalizeH="0" baseline="0" dirty="0">
                <a:ln>
                  <a:noFill/>
                </a:ln>
                <a:solidFill>
                  <a:srgbClr val="2E2224"/>
                </a:solidFill>
                <a:effectLst/>
                <a:uLnTx/>
                <a:uFillTx/>
                <a:latin typeface="Calibri" panose="020F0502020204030204" pitchFamily="34" charset="0"/>
              </a:endParaRPr>
            </a:p>
          </p:txBody>
        </p:sp>
        <p:sp>
          <p:nvSpPr>
            <p:cNvPr id="20" name="TextBox 58"/>
            <p:cNvSpPr txBox="1"/>
            <p:nvPr/>
          </p:nvSpPr>
          <p:spPr>
            <a:xfrm>
              <a:off x="971600" y="3505571"/>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srgbClr val="2E2224"/>
                  </a:solidFill>
                  <a:effectLst/>
                  <a:uLnTx/>
                  <a:uFillTx/>
                  <a:latin typeface="Candara"/>
                </a:rPr>
                <a:t>915 MHz</a:t>
              </a:r>
              <a:endParaRPr kumimoji="0" lang="en-GB" sz="700" b="0" i="0" u="none" strike="noStrike" kern="0" cap="none" spc="0" normalizeH="0" baseline="0" dirty="0">
                <a:ln>
                  <a:noFill/>
                </a:ln>
                <a:solidFill>
                  <a:srgbClr val="2E2224"/>
                </a:solidFill>
                <a:effectLst/>
                <a:uLnTx/>
                <a:uFillTx/>
                <a:latin typeface="Candara"/>
              </a:endParaRPr>
            </a:p>
          </p:txBody>
        </p:sp>
        <p:sp>
          <p:nvSpPr>
            <p:cNvPr id="21" name="TextBox 60"/>
            <p:cNvSpPr txBox="1"/>
            <p:nvPr/>
          </p:nvSpPr>
          <p:spPr>
            <a:xfrm>
              <a:off x="5333483" y="3505571"/>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srgbClr val="2E2224"/>
                  </a:solidFill>
                  <a:effectLst/>
                  <a:uLnTx/>
                  <a:uFillTx/>
                  <a:latin typeface="Calibri" panose="020F0502020204030204" pitchFamily="34" charset="0"/>
                </a:rPr>
                <a:t>921</a:t>
              </a:r>
              <a:endParaRPr kumimoji="0" lang="en-GB" sz="700" b="0" i="0" u="none" strike="noStrike" kern="0" cap="none" spc="0" normalizeH="0" baseline="0" dirty="0">
                <a:ln>
                  <a:noFill/>
                </a:ln>
                <a:solidFill>
                  <a:srgbClr val="2E2224"/>
                </a:solidFill>
                <a:effectLst/>
                <a:uLnTx/>
                <a:uFillTx/>
                <a:latin typeface="Calibri" panose="020F0502020204030204" pitchFamily="34" charset="0"/>
              </a:endParaRPr>
            </a:p>
          </p:txBody>
        </p:sp>
        <p:cxnSp>
          <p:nvCxnSpPr>
            <p:cNvPr id="22" name="Straight Connector 67"/>
            <p:cNvCxnSpPr/>
            <p:nvPr/>
          </p:nvCxnSpPr>
          <p:spPr>
            <a:xfrm>
              <a:off x="3438405" y="3226358"/>
              <a:ext cx="0" cy="279214"/>
            </a:xfrm>
            <a:prstGeom prst="line">
              <a:avLst/>
            </a:prstGeom>
            <a:noFill/>
            <a:ln w="9525" cap="flat" cmpd="sng" algn="ctr">
              <a:solidFill>
                <a:srgbClr val="61625E"/>
              </a:solidFill>
              <a:prstDash val="sysDot"/>
            </a:ln>
            <a:effectLst/>
          </p:spPr>
        </p:cxnSp>
        <p:sp>
          <p:nvSpPr>
            <p:cNvPr id="23" name="TextBox 68"/>
            <p:cNvSpPr txBox="1"/>
            <p:nvPr/>
          </p:nvSpPr>
          <p:spPr>
            <a:xfrm>
              <a:off x="3150373" y="3504583"/>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srgbClr val="2E2224"/>
                  </a:solidFill>
                  <a:effectLst/>
                  <a:uLnTx/>
                  <a:uFillTx/>
                  <a:latin typeface="Calibri" panose="020F0502020204030204" pitchFamily="34" charset="0"/>
                </a:rPr>
                <a:t>918</a:t>
              </a:r>
              <a:endParaRPr kumimoji="0" lang="en-GB" sz="700" b="0" i="0" u="none" strike="noStrike" kern="0" cap="none" spc="0" normalizeH="0" baseline="0" dirty="0">
                <a:ln>
                  <a:noFill/>
                </a:ln>
                <a:solidFill>
                  <a:srgbClr val="2E2224"/>
                </a:solidFill>
                <a:effectLst/>
                <a:uLnTx/>
                <a:uFillTx/>
                <a:latin typeface="Calibri" panose="020F0502020204030204" pitchFamily="34" charset="0"/>
              </a:endParaRPr>
            </a:p>
          </p:txBody>
        </p:sp>
        <p:cxnSp>
          <p:nvCxnSpPr>
            <p:cNvPr id="24" name="Straight Connector 59"/>
            <p:cNvCxnSpPr>
              <a:stCxn id="9" idx="3"/>
              <a:endCxn id="25" idx="0"/>
            </p:cNvCxnSpPr>
            <p:nvPr/>
          </p:nvCxnSpPr>
          <p:spPr>
            <a:xfrm flipH="1">
              <a:off x="8523119" y="2760521"/>
              <a:ext cx="2580" cy="745051"/>
            </a:xfrm>
            <a:prstGeom prst="line">
              <a:avLst/>
            </a:prstGeom>
            <a:noFill/>
            <a:ln w="9525" cap="flat" cmpd="sng" algn="ctr">
              <a:solidFill>
                <a:srgbClr val="61625E"/>
              </a:solidFill>
              <a:prstDash val="sysDot"/>
            </a:ln>
            <a:effectLst/>
          </p:spPr>
        </p:cxnSp>
        <p:sp>
          <p:nvSpPr>
            <p:cNvPr id="25" name="TextBox 60"/>
            <p:cNvSpPr txBox="1"/>
            <p:nvPr/>
          </p:nvSpPr>
          <p:spPr>
            <a:xfrm>
              <a:off x="8235087" y="3505572"/>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srgbClr val="2E2224"/>
                  </a:solidFill>
                  <a:effectLst/>
                  <a:uLnTx/>
                  <a:uFillTx/>
                  <a:latin typeface="Calibri" panose="020F0502020204030204" pitchFamily="34" charset="0"/>
                </a:rPr>
                <a:t>925 MHz</a:t>
              </a:r>
              <a:endParaRPr kumimoji="0" lang="en-GB" sz="700" b="0" i="0" u="none" strike="noStrike" kern="0" cap="none" spc="0" normalizeH="0" baseline="0" dirty="0">
                <a:ln>
                  <a:noFill/>
                </a:ln>
                <a:solidFill>
                  <a:srgbClr val="2E2224"/>
                </a:solidFill>
                <a:effectLst/>
                <a:uLnTx/>
                <a:uFillTx/>
                <a:latin typeface="Calibri" panose="020F0502020204030204" pitchFamily="34" charset="0"/>
              </a:endParaRPr>
            </a:p>
          </p:txBody>
        </p:sp>
        <p:sp>
          <p:nvSpPr>
            <p:cNvPr id="26" name="Rounded Rectangle 64"/>
            <p:cNvSpPr/>
            <p:nvPr/>
          </p:nvSpPr>
          <p:spPr>
            <a:xfrm>
              <a:off x="4456487" y="2616505"/>
              <a:ext cx="1162447" cy="288032"/>
            </a:xfrm>
            <a:prstGeom prst="leftArrow">
              <a:avLst>
                <a:gd name="adj1" fmla="val 100000"/>
                <a:gd name="adj2" fmla="val 38977"/>
              </a:avLst>
            </a:prstGeom>
            <a:pattFill prst="wdUpDiag">
              <a:fgClr>
                <a:sysClr val="window" lastClr="FFFFFF"/>
              </a:fgClr>
              <a:bgClr>
                <a:srgbClr val="90EE12"/>
              </a:bgClr>
            </a:pattFill>
            <a:ln w="9525"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dirty="0" smtClean="0">
                  <a:ln>
                    <a:noFill/>
                  </a:ln>
                  <a:solidFill>
                    <a:srgbClr val="2E2224"/>
                  </a:solidFill>
                  <a:effectLst/>
                  <a:uLnTx/>
                  <a:uFillTx/>
                  <a:latin typeface="Calibri" panose="020F0502020204030204" pitchFamily="34" charset="0"/>
                </a:rPr>
                <a:t>Preserved</a:t>
              </a:r>
              <a:br>
                <a:rPr kumimoji="0" lang="en-GB" sz="800" b="1" i="0" u="none" strike="noStrike" kern="0" cap="none" spc="0" normalizeH="0" baseline="0" dirty="0" smtClean="0">
                  <a:ln>
                    <a:noFill/>
                  </a:ln>
                  <a:solidFill>
                    <a:srgbClr val="2E2224"/>
                  </a:solidFill>
                  <a:effectLst/>
                  <a:uLnTx/>
                  <a:uFillTx/>
                  <a:latin typeface="Calibri" panose="020F0502020204030204" pitchFamily="34" charset="0"/>
                </a:rPr>
              </a:br>
              <a:r>
                <a:rPr kumimoji="0" lang="en-GB" sz="800" b="1" i="0" u="none" strike="noStrike" kern="0" cap="none" spc="0" normalizeH="0" baseline="0" dirty="0" smtClean="0">
                  <a:ln>
                    <a:noFill/>
                  </a:ln>
                  <a:solidFill>
                    <a:srgbClr val="2E2224"/>
                  </a:solidFill>
                  <a:effectLst/>
                  <a:uLnTx/>
                  <a:uFillTx/>
                  <a:latin typeface="Calibri" panose="020F0502020204030204" pitchFamily="34" charset="0"/>
                </a:rPr>
                <a:t>for FRMCS</a:t>
              </a:r>
              <a:endParaRPr kumimoji="0" lang="en-GB" sz="800" b="1" i="0" u="none" strike="noStrike" kern="0" cap="none" spc="0" normalizeH="0" baseline="0" dirty="0">
                <a:ln>
                  <a:noFill/>
                </a:ln>
                <a:solidFill>
                  <a:srgbClr val="2E2224"/>
                </a:solidFill>
                <a:effectLst/>
                <a:uLnTx/>
                <a:uFillTx/>
                <a:latin typeface="Calibri" panose="020F0502020204030204" pitchFamily="34" charset="0"/>
              </a:endParaRPr>
            </a:p>
          </p:txBody>
        </p:sp>
        <p:sp>
          <p:nvSpPr>
            <p:cNvPr id="27" name="Rounded Rectangle 69"/>
            <p:cNvSpPr/>
            <p:nvPr/>
          </p:nvSpPr>
          <p:spPr>
            <a:xfrm>
              <a:off x="3002487" y="3145888"/>
              <a:ext cx="1454001" cy="130245"/>
            </a:xfrm>
            <a:prstGeom prst="roundRect">
              <a:avLst/>
            </a:prstGeom>
            <a:solidFill>
              <a:srgbClr val="964D2C"/>
            </a:solidFill>
            <a:ln w="1905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1" i="0" u="none" strike="noStrike" kern="0" cap="none" spc="0" normalizeH="0" baseline="0" dirty="0" smtClean="0">
                  <a:ln>
                    <a:noFill/>
                  </a:ln>
                  <a:solidFill>
                    <a:prstClr val="white"/>
                  </a:solidFill>
                  <a:effectLst/>
                  <a:uLnTx/>
                  <a:uFillTx/>
                  <a:latin typeface="Calibri" panose="020F0502020204030204" pitchFamily="34" charset="0"/>
                </a:rPr>
                <a:t>Non-specific SRD</a:t>
              </a:r>
            </a:p>
          </p:txBody>
        </p:sp>
        <p:sp>
          <p:nvSpPr>
            <p:cNvPr id="28" name="TextBox 62"/>
            <p:cNvSpPr txBox="1"/>
            <p:nvPr/>
          </p:nvSpPr>
          <p:spPr>
            <a:xfrm>
              <a:off x="4178568" y="3504584"/>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srgbClr val="2E2224"/>
                  </a:solidFill>
                  <a:effectLst/>
                  <a:uLnTx/>
                  <a:uFillTx/>
                  <a:latin typeface="Calibri" panose="020F0502020204030204" pitchFamily="34" charset="0"/>
                </a:rPr>
                <a:t>919,4</a:t>
              </a:r>
              <a:endParaRPr kumimoji="0" lang="en-GB" sz="700" b="0" i="0" u="none" strike="noStrike" kern="0" cap="none" spc="0" normalizeH="0" baseline="0" dirty="0">
                <a:ln>
                  <a:noFill/>
                </a:ln>
                <a:solidFill>
                  <a:srgbClr val="2E2224"/>
                </a:solidFill>
                <a:effectLst/>
                <a:uLnTx/>
                <a:uFillTx/>
                <a:latin typeface="Calibri" panose="020F0502020204030204" pitchFamily="34" charset="0"/>
              </a:endParaRPr>
            </a:p>
          </p:txBody>
        </p:sp>
        <p:cxnSp>
          <p:nvCxnSpPr>
            <p:cNvPr id="29" name="Straight Connector 61"/>
            <p:cNvCxnSpPr>
              <a:stCxn id="31" idx="1"/>
            </p:cNvCxnSpPr>
            <p:nvPr/>
          </p:nvCxnSpPr>
          <p:spPr>
            <a:xfrm>
              <a:off x="3002487" y="3341256"/>
              <a:ext cx="932" cy="163329"/>
            </a:xfrm>
            <a:prstGeom prst="line">
              <a:avLst/>
            </a:prstGeom>
            <a:noFill/>
            <a:ln w="9525" cap="flat" cmpd="sng" algn="ctr">
              <a:solidFill>
                <a:srgbClr val="61625E"/>
              </a:solidFill>
              <a:prstDash val="sysDot"/>
            </a:ln>
            <a:effectLst/>
          </p:spPr>
        </p:cxnSp>
        <p:sp>
          <p:nvSpPr>
            <p:cNvPr id="30" name="TextBox 62"/>
            <p:cNvSpPr txBox="1"/>
            <p:nvPr/>
          </p:nvSpPr>
          <p:spPr>
            <a:xfrm>
              <a:off x="2724567" y="3504584"/>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srgbClr val="2E2224"/>
                  </a:solidFill>
                  <a:effectLst/>
                  <a:uLnTx/>
                  <a:uFillTx/>
                  <a:latin typeface="Calibri" panose="020F0502020204030204" pitchFamily="34" charset="0"/>
                </a:rPr>
                <a:t>917,4</a:t>
              </a:r>
              <a:endParaRPr kumimoji="0" lang="en-GB" sz="700" b="0" i="0" u="none" strike="noStrike" kern="0" cap="none" spc="0" normalizeH="0" baseline="0" dirty="0">
                <a:ln>
                  <a:noFill/>
                </a:ln>
                <a:solidFill>
                  <a:srgbClr val="2E2224"/>
                </a:solidFill>
                <a:effectLst/>
                <a:uLnTx/>
                <a:uFillTx/>
                <a:latin typeface="Calibri" panose="020F0502020204030204" pitchFamily="34" charset="0"/>
              </a:endParaRPr>
            </a:p>
          </p:txBody>
        </p:sp>
        <p:sp>
          <p:nvSpPr>
            <p:cNvPr id="31" name="Rounded Rectangle 69"/>
            <p:cNvSpPr/>
            <p:nvPr/>
          </p:nvSpPr>
          <p:spPr>
            <a:xfrm>
              <a:off x="3002487" y="3276133"/>
              <a:ext cx="1454001" cy="130245"/>
            </a:xfrm>
            <a:prstGeom prst="roundRect">
              <a:avLst/>
            </a:prstGeom>
            <a:solidFill>
              <a:srgbClr val="F79646"/>
            </a:solidFill>
            <a:ln w="1905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1" i="0" u="none" strike="noStrike" kern="0" cap="none" spc="0" normalizeH="0" baseline="0" dirty="0" smtClean="0">
                  <a:ln>
                    <a:noFill/>
                  </a:ln>
                  <a:solidFill>
                    <a:sysClr val="windowText" lastClr="000000"/>
                  </a:solidFill>
                  <a:effectLst/>
                  <a:uLnTx/>
                  <a:uFillTx/>
                  <a:latin typeface="Calibri" panose="020F0502020204030204" pitchFamily="34" charset="0"/>
                </a:rPr>
                <a:t>802.11ah</a:t>
              </a:r>
            </a:p>
          </p:txBody>
        </p:sp>
      </p:grpSp>
      <p:grpSp>
        <p:nvGrpSpPr>
          <p:cNvPr id="32" name="Groupe 31"/>
          <p:cNvGrpSpPr/>
          <p:nvPr/>
        </p:nvGrpSpPr>
        <p:grpSpPr>
          <a:xfrm>
            <a:off x="971600" y="2065603"/>
            <a:ext cx="7839551" cy="1089122"/>
            <a:chOff x="971600" y="1397305"/>
            <a:chExt cx="7839551" cy="1089122"/>
          </a:xfrm>
        </p:grpSpPr>
        <p:sp>
          <p:nvSpPr>
            <p:cNvPr id="33" name="Rounded Rectangle 57"/>
            <p:cNvSpPr/>
            <p:nvPr/>
          </p:nvSpPr>
          <p:spPr>
            <a:xfrm>
              <a:off x="1259631" y="1822966"/>
              <a:ext cx="2906244" cy="364212"/>
            </a:xfrm>
            <a:prstGeom prst="roundRect">
              <a:avLst/>
            </a:prstGeom>
            <a:solidFill>
              <a:srgbClr val="CBD8DD">
                <a:lumMod val="50000"/>
              </a:srgbClr>
            </a:solidFill>
            <a:ln w="1905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smtClean="0">
                  <a:ln>
                    <a:noFill/>
                  </a:ln>
                  <a:solidFill>
                    <a:prstClr val="white"/>
                  </a:solidFill>
                  <a:effectLst/>
                  <a:uLnTx/>
                  <a:uFillTx/>
                  <a:latin typeface="Calibri" panose="020F0502020204030204" pitchFamily="34" charset="0"/>
                </a:rPr>
                <a:t>Defence / National Decision</a:t>
              </a:r>
            </a:p>
          </p:txBody>
        </p:sp>
        <p:sp>
          <p:nvSpPr>
            <p:cNvPr id="34" name="Rounded Rectangle 64"/>
            <p:cNvSpPr/>
            <p:nvPr/>
          </p:nvSpPr>
          <p:spPr>
            <a:xfrm>
              <a:off x="5618934" y="1397305"/>
              <a:ext cx="2906765" cy="288032"/>
            </a:xfrm>
            <a:prstGeom prst="roundRect">
              <a:avLst/>
            </a:prstGeom>
            <a:solidFill>
              <a:srgbClr val="90EE12"/>
            </a:solidFill>
            <a:ln w="19050" cap="flat" cmpd="sng" algn="ctr">
              <a:noFill/>
              <a:prstDash val="solid"/>
            </a:ln>
            <a:effectLst/>
          </p:spPr>
          <p:txBody>
            <a:bodyPr wrap="none" lIns="0" tIns="36000" rIns="0" bIns="0" rtlCol="0" anchor="ctr"/>
            <a:lstStyle/>
            <a:p>
              <a:pPr marL="0" marR="0" lvl="0" indent="0" algn="ctr" defTabSz="914400" eaLnBrk="1" fontAlgn="auto" latinLnBrk="0" hangingPunct="1">
                <a:lnSpc>
                  <a:spcPts val="800"/>
                </a:lnSpc>
                <a:spcBef>
                  <a:spcPts val="0"/>
                </a:spcBef>
                <a:spcAft>
                  <a:spcPts val="0"/>
                </a:spcAft>
                <a:buClrTx/>
                <a:buSzTx/>
                <a:buFontTx/>
                <a:buNone/>
                <a:tabLst/>
                <a:defRPr/>
              </a:pPr>
              <a:r>
                <a:rPr kumimoji="0" lang="en-GB" sz="1100" b="1" i="0" u="none" strike="noStrike" kern="0" cap="none" spc="0" normalizeH="0" baseline="0" dirty="0" smtClean="0">
                  <a:ln>
                    <a:noFill/>
                  </a:ln>
                  <a:solidFill>
                    <a:srgbClr val="2E2224"/>
                  </a:solidFill>
                  <a:effectLst/>
                  <a:uLnTx/>
                  <a:uFillTx/>
                  <a:latin typeface="Calibri" panose="020F0502020204030204" pitchFamily="34" charset="0"/>
                </a:rPr>
                <a:t>GSM-R UL</a:t>
              </a:r>
              <a:br>
                <a:rPr kumimoji="0" lang="en-GB" sz="1100" b="1" i="0" u="none" strike="noStrike" kern="0" cap="none" spc="0" normalizeH="0" baseline="0" dirty="0" smtClean="0">
                  <a:ln>
                    <a:noFill/>
                  </a:ln>
                  <a:solidFill>
                    <a:srgbClr val="2E2224"/>
                  </a:solidFill>
                  <a:effectLst/>
                  <a:uLnTx/>
                  <a:uFillTx/>
                  <a:latin typeface="Calibri" panose="020F0502020204030204" pitchFamily="34" charset="0"/>
                </a:rPr>
              </a:br>
              <a:r>
                <a:rPr kumimoji="0" lang="en-GB" sz="800" b="1" i="0" u="none" strike="noStrike" kern="0" cap="none" spc="0" normalizeH="0" baseline="0" dirty="0" smtClean="0">
                  <a:ln>
                    <a:noFill/>
                  </a:ln>
                  <a:solidFill>
                    <a:srgbClr val="2E2224"/>
                  </a:solidFill>
                  <a:effectLst/>
                  <a:uLnTx/>
                  <a:uFillTx/>
                  <a:latin typeface="Calibri" panose="020F0502020204030204" pitchFamily="34" charset="0"/>
                </a:rPr>
                <a:t>then FRMCS</a:t>
              </a:r>
            </a:p>
          </p:txBody>
        </p:sp>
        <p:sp>
          <p:nvSpPr>
            <p:cNvPr id="35" name="Rounded Rectangle 57"/>
            <p:cNvSpPr/>
            <p:nvPr/>
          </p:nvSpPr>
          <p:spPr>
            <a:xfrm>
              <a:off x="4165875" y="1822966"/>
              <a:ext cx="4359824" cy="364212"/>
            </a:xfrm>
            <a:prstGeom prst="roundRect">
              <a:avLst/>
            </a:prstGeom>
            <a:pattFill prst="dkUpDiag">
              <a:fgClr>
                <a:srgbClr val="CBD8DD">
                  <a:lumMod val="50000"/>
                </a:srgbClr>
              </a:fgClr>
              <a:bgClr>
                <a:sysClr val="window" lastClr="FFFFFF"/>
              </a:bgClr>
            </a:pattFill>
            <a:ln w="1905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dirty="0" smtClean="0">
                <a:ln>
                  <a:noFill/>
                </a:ln>
                <a:solidFill>
                  <a:prstClr val="white"/>
                </a:solidFill>
                <a:effectLst/>
                <a:uLnTx/>
                <a:uFillTx/>
                <a:latin typeface="Calibri" panose="020F0502020204030204" pitchFamily="34" charset="0"/>
              </a:endParaRPr>
            </a:p>
          </p:txBody>
        </p:sp>
        <p:cxnSp>
          <p:nvCxnSpPr>
            <p:cNvPr id="36" name="Straight Connector 61"/>
            <p:cNvCxnSpPr/>
            <p:nvPr/>
          </p:nvCxnSpPr>
          <p:spPr>
            <a:xfrm>
              <a:off x="4456487" y="1540334"/>
              <a:ext cx="932" cy="745051"/>
            </a:xfrm>
            <a:prstGeom prst="line">
              <a:avLst/>
            </a:prstGeom>
            <a:noFill/>
            <a:ln w="9525" cap="flat" cmpd="sng" algn="ctr">
              <a:solidFill>
                <a:srgbClr val="61625E"/>
              </a:solidFill>
              <a:prstDash val="sysDot"/>
            </a:ln>
            <a:effectLst/>
          </p:spPr>
        </p:cxnSp>
        <p:cxnSp>
          <p:nvCxnSpPr>
            <p:cNvPr id="37" name="Straight Connector 51"/>
            <p:cNvCxnSpPr/>
            <p:nvPr/>
          </p:nvCxnSpPr>
          <p:spPr>
            <a:xfrm>
              <a:off x="1259632" y="2007158"/>
              <a:ext cx="0" cy="279214"/>
            </a:xfrm>
            <a:prstGeom prst="line">
              <a:avLst/>
            </a:prstGeom>
            <a:noFill/>
            <a:ln w="9525" cap="flat" cmpd="sng" algn="ctr">
              <a:solidFill>
                <a:srgbClr val="61625E"/>
              </a:solidFill>
              <a:prstDash val="sysDot"/>
            </a:ln>
            <a:effectLst/>
          </p:spPr>
        </p:cxnSp>
        <p:cxnSp>
          <p:nvCxnSpPr>
            <p:cNvPr id="38" name="Straight Connector 59"/>
            <p:cNvCxnSpPr/>
            <p:nvPr/>
          </p:nvCxnSpPr>
          <p:spPr>
            <a:xfrm>
              <a:off x="5618935" y="1541321"/>
              <a:ext cx="0" cy="745051"/>
            </a:xfrm>
            <a:prstGeom prst="line">
              <a:avLst/>
            </a:prstGeom>
            <a:noFill/>
            <a:ln w="9525" cap="flat" cmpd="sng" algn="ctr">
              <a:solidFill>
                <a:srgbClr val="61625E"/>
              </a:solidFill>
              <a:prstDash val="sysDot"/>
            </a:ln>
            <a:effectLst/>
          </p:spPr>
        </p:cxnSp>
        <p:sp>
          <p:nvSpPr>
            <p:cNvPr id="39" name="TextBox 58"/>
            <p:cNvSpPr txBox="1"/>
            <p:nvPr/>
          </p:nvSpPr>
          <p:spPr>
            <a:xfrm>
              <a:off x="971600" y="2286371"/>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srgbClr val="2E2224"/>
                  </a:solidFill>
                  <a:effectLst/>
                  <a:uLnTx/>
                  <a:uFillTx/>
                  <a:latin typeface="Candara"/>
                </a:rPr>
                <a:t>870 MHz</a:t>
              </a:r>
              <a:endParaRPr kumimoji="0" lang="en-GB" sz="700" b="0" i="0" u="none" strike="noStrike" kern="0" cap="none" spc="0" normalizeH="0" baseline="0" dirty="0">
                <a:ln>
                  <a:noFill/>
                </a:ln>
                <a:solidFill>
                  <a:srgbClr val="2E2224"/>
                </a:solidFill>
                <a:effectLst/>
                <a:uLnTx/>
                <a:uFillTx/>
                <a:latin typeface="Candara"/>
              </a:endParaRPr>
            </a:p>
          </p:txBody>
        </p:sp>
        <p:sp>
          <p:nvSpPr>
            <p:cNvPr id="40" name="TextBox 60"/>
            <p:cNvSpPr txBox="1"/>
            <p:nvPr/>
          </p:nvSpPr>
          <p:spPr>
            <a:xfrm>
              <a:off x="5333483" y="2286371"/>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srgbClr val="2E2224"/>
                  </a:solidFill>
                  <a:effectLst/>
                  <a:uLnTx/>
                  <a:uFillTx/>
                  <a:latin typeface="Calibri" panose="020F0502020204030204" pitchFamily="34" charset="0"/>
                </a:rPr>
                <a:t>876</a:t>
              </a:r>
              <a:endParaRPr kumimoji="0" lang="en-GB" sz="700" b="0" i="0" u="none" strike="noStrike" kern="0" cap="none" spc="0" normalizeH="0" baseline="0" dirty="0">
                <a:ln>
                  <a:noFill/>
                </a:ln>
                <a:solidFill>
                  <a:srgbClr val="2E2224"/>
                </a:solidFill>
                <a:effectLst/>
                <a:uLnTx/>
                <a:uFillTx/>
                <a:latin typeface="Calibri" panose="020F0502020204030204" pitchFamily="34" charset="0"/>
              </a:endParaRPr>
            </a:p>
          </p:txBody>
        </p:sp>
        <p:cxnSp>
          <p:nvCxnSpPr>
            <p:cNvPr id="41" name="Straight Connector 67"/>
            <p:cNvCxnSpPr/>
            <p:nvPr/>
          </p:nvCxnSpPr>
          <p:spPr>
            <a:xfrm>
              <a:off x="4158220" y="2007158"/>
              <a:ext cx="0" cy="279214"/>
            </a:xfrm>
            <a:prstGeom prst="line">
              <a:avLst/>
            </a:prstGeom>
            <a:noFill/>
            <a:ln w="9525" cap="flat" cmpd="sng" algn="ctr">
              <a:solidFill>
                <a:srgbClr val="61625E"/>
              </a:solidFill>
              <a:prstDash val="sysDot"/>
            </a:ln>
            <a:effectLst/>
          </p:spPr>
        </p:cxnSp>
        <p:sp>
          <p:nvSpPr>
            <p:cNvPr id="42" name="TextBox 68"/>
            <p:cNvSpPr txBox="1"/>
            <p:nvPr/>
          </p:nvSpPr>
          <p:spPr>
            <a:xfrm>
              <a:off x="3868889" y="2285383"/>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srgbClr val="2E2224"/>
                  </a:solidFill>
                  <a:effectLst/>
                  <a:uLnTx/>
                  <a:uFillTx/>
                  <a:latin typeface="Calibri" panose="020F0502020204030204" pitchFamily="34" charset="0"/>
                </a:rPr>
                <a:t>874</a:t>
              </a:r>
              <a:endParaRPr kumimoji="0" lang="en-GB" sz="700" b="0" i="0" u="none" strike="noStrike" kern="0" cap="none" spc="0" normalizeH="0" baseline="0" dirty="0">
                <a:ln>
                  <a:noFill/>
                </a:ln>
                <a:solidFill>
                  <a:srgbClr val="2E2224"/>
                </a:solidFill>
                <a:effectLst/>
                <a:uLnTx/>
                <a:uFillTx/>
                <a:latin typeface="Calibri" panose="020F0502020204030204" pitchFamily="34" charset="0"/>
              </a:endParaRPr>
            </a:p>
          </p:txBody>
        </p:sp>
        <p:cxnSp>
          <p:nvCxnSpPr>
            <p:cNvPr id="43" name="Straight Connector 59"/>
            <p:cNvCxnSpPr>
              <a:stCxn id="34" idx="3"/>
              <a:endCxn id="44" idx="0"/>
            </p:cNvCxnSpPr>
            <p:nvPr/>
          </p:nvCxnSpPr>
          <p:spPr>
            <a:xfrm flipH="1">
              <a:off x="8523119" y="1541321"/>
              <a:ext cx="2580" cy="745051"/>
            </a:xfrm>
            <a:prstGeom prst="line">
              <a:avLst/>
            </a:prstGeom>
            <a:noFill/>
            <a:ln w="9525" cap="flat" cmpd="sng" algn="ctr">
              <a:solidFill>
                <a:srgbClr val="61625E"/>
              </a:solidFill>
              <a:prstDash val="sysDot"/>
            </a:ln>
            <a:effectLst/>
          </p:spPr>
        </p:cxnSp>
        <p:sp>
          <p:nvSpPr>
            <p:cNvPr id="44" name="TextBox 60"/>
            <p:cNvSpPr txBox="1"/>
            <p:nvPr/>
          </p:nvSpPr>
          <p:spPr>
            <a:xfrm>
              <a:off x="8235087" y="2286372"/>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srgbClr val="2E2224"/>
                  </a:solidFill>
                  <a:effectLst/>
                  <a:uLnTx/>
                  <a:uFillTx/>
                  <a:latin typeface="Calibri" panose="020F0502020204030204" pitchFamily="34" charset="0"/>
                </a:rPr>
                <a:t>880 MHz</a:t>
              </a:r>
              <a:endParaRPr kumimoji="0" lang="en-GB" sz="700" b="0" i="0" u="none" strike="noStrike" kern="0" cap="none" spc="0" normalizeH="0" baseline="0" dirty="0">
                <a:ln>
                  <a:noFill/>
                </a:ln>
                <a:solidFill>
                  <a:srgbClr val="2E2224"/>
                </a:solidFill>
                <a:effectLst/>
                <a:uLnTx/>
                <a:uFillTx/>
                <a:latin typeface="Calibri" panose="020F0502020204030204" pitchFamily="34" charset="0"/>
              </a:endParaRPr>
            </a:p>
          </p:txBody>
        </p:sp>
        <p:sp>
          <p:nvSpPr>
            <p:cNvPr id="45" name="Rounded Rectangle 64"/>
            <p:cNvSpPr/>
            <p:nvPr/>
          </p:nvSpPr>
          <p:spPr>
            <a:xfrm>
              <a:off x="4457419" y="1397305"/>
              <a:ext cx="1161515" cy="288032"/>
            </a:xfrm>
            <a:prstGeom prst="leftArrow">
              <a:avLst>
                <a:gd name="adj1" fmla="val 100000"/>
                <a:gd name="adj2" fmla="val 38977"/>
              </a:avLst>
            </a:prstGeom>
            <a:pattFill prst="wdUpDiag">
              <a:fgClr>
                <a:sysClr val="window" lastClr="FFFFFF"/>
              </a:fgClr>
              <a:bgClr>
                <a:srgbClr val="90EE12"/>
              </a:bgClr>
            </a:pattFill>
            <a:ln w="9525"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dirty="0" smtClean="0">
                  <a:ln>
                    <a:noFill/>
                  </a:ln>
                  <a:solidFill>
                    <a:srgbClr val="2E2224"/>
                  </a:solidFill>
                  <a:effectLst/>
                  <a:uLnTx/>
                  <a:uFillTx/>
                  <a:latin typeface="Calibri" panose="020F0502020204030204" pitchFamily="34" charset="0"/>
                </a:rPr>
                <a:t>Preserved</a:t>
              </a:r>
              <a:br>
                <a:rPr kumimoji="0" lang="en-GB" sz="800" b="1" i="0" u="none" strike="noStrike" kern="0" cap="none" spc="0" normalizeH="0" baseline="0" dirty="0" smtClean="0">
                  <a:ln>
                    <a:noFill/>
                  </a:ln>
                  <a:solidFill>
                    <a:srgbClr val="2E2224"/>
                  </a:solidFill>
                  <a:effectLst/>
                  <a:uLnTx/>
                  <a:uFillTx/>
                  <a:latin typeface="Calibri" panose="020F0502020204030204" pitchFamily="34" charset="0"/>
                </a:rPr>
              </a:br>
              <a:r>
                <a:rPr kumimoji="0" lang="en-GB" sz="800" b="1" i="0" u="none" strike="noStrike" kern="0" cap="none" spc="0" normalizeH="0" baseline="0" dirty="0" smtClean="0">
                  <a:ln>
                    <a:noFill/>
                  </a:ln>
                  <a:solidFill>
                    <a:srgbClr val="2E2224"/>
                  </a:solidFill>
                  <a:effectLst/>
                  <a:uLnTx/>
                  <a:uFillTx/>
                  <a:latin typeface="Calibri" panose="020F0502020204030204" pitchFamily="34" charset="0"/>
                </a:rPr>
                <a:t>for FRMCS</a:t>
              </a:r>
              <a:endParaRPr kumimoji="0" lang="en-GB" sz="800" b="1" i="0" u="none" strike="noStrike" kern="0" cap="none" spc="0" normalizeH="0" baseline="0" dirty="0">
                <a:ln>
                  <a:noFill/>
                </a:ln>
                <a:solidFill>
                  <a:srgbClr val="2E2224"/>
                </a:solidFill>
                <a:effectLst/>
                <a:uLnTx/>
                <a:uFillTx/>
                <a:latin typeface="Calibri" panose="020F0502020204030204" pitchFamily="34" charset="0"/>
              </a:endParaRPr>
            </a:p>
          </p:txBody>
        </p:sp>
        <p:sp>
          <p:nvSpPr>
            <p:cNvPr id="46" name="TextBox 62"/>
            <p:cNvSpPr txBox="1"/>
            <p:nvPr/>
          </p:nvSpPr>
          <p:spPr>
            <a:xfrm>
              <a:off x="4178567" y="2285384"/>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srgbClr val="2E2224"/>
                  </a:solidFill>
                  <a:effectLst/>
                  <a:uLnTx/>
                  <a:uFillTx/>
                  <a:latin typeface="Calibri" panose="020F0502020204030204" pitchFamily="34" charset="0"/>
                </a:rPr>
                <a:t>874,4</a:t>
              </a:r>
              <a:endParaRPr kumimoji="0" lang="en-GB" sz="700" b="0" i="0" u="none" strike="noStrike" kern="0" cap="none" spc="0" normalizeH="0" baseline="0" dirty="0">
                <a:ln>
                  <a:noFill/>
                </a:ln>
                <a:solidFill>
                  <a:srgbClr val="2E2224"/>
                </a:solidFill>
                <a:effectLst/>
                <a:uLnTx/>
                <a:uFillTx/>
                <a:latin typeface="Calibri" panose="020F0502020204030204" pitchFamily="34" charset="0"/>
              </a:endParaRPr>
            </a:p>
          </p:txBody>
        </p:sp>
        <p:sp>
          <p:nvSpPr>
            <p:cNvPr id="47" name="Rounded Rectangle 69"/>
            <p:cNvSpPr/>
            <p:nvPr/>
          </p:nvSpPr>
          <p:spPr>
            <a:xfrm>
              <a:off x="4165875" y="1926688"/>
              <a:ext cx="290612" cy="260490"/>
            </a:xfrm>
            <a:prstGeom prst="roundRect">
              <a:avLst/>
            </a:prstGeom>
            <a:solidFill>
              <a:srgbClr val="5B9BD5"/>
            </a:solidFill>
            <a:ln w="19050" cap="flat" cmpd="sng" algn="ctr">
              <a:noFill/>
              <a:prstDash val="solid"/>
            </a:ln>
            <a:effectLst/>
          </p:spPr>
          <p:txBody>
            <a:bodyPr wrap="none"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GB" sz="600" b="1" i="0" u="none" strike="noStrike" kern="0" cap="none" spc="0" normalizeH="0" baseline="0" dirty="0" smtClean="0">
                  <a:ln>
                    <a:noFill/>
                  </a:ln>
                  <a:solidFill>
                    <a:prstClr val="white"/>
                  </a:solidFill>
                  <a:effectLst/>
                  <a:uLnTx/>
                  <a:uFillTx/>
                  <a:latin typeface="Calibri" panose="020F0502020204030204" pitchFamily="34" charset="0"/>
                </a:rPr>
                <a:t>SRD in</a:t>
              </a:r>
              <a:br>
                <a:rPr kumimoji="0" lang="en-GB" sz="600" b="1" i="0" u="none" strike="noStrike" kern="0" cap="none" spc="0" normalizeH="0" baseline="0" dirty="0" smtClean="0">
                  <a:ln>
                    <a:noFill/>
                  </a:ln>
                  <a:solidFill>
                    <a:prstClr val="white"/>
                  </a:solidFill>
                  <a:effectLst/>
                  <a:uLnTx/>
                  <a:uFillTx/>
                  <a:latin typeface="Calibri" panose="020F0502020204030204" pitchFamily="34" charset="0"/>
                </a:rPr>
              </a:br>
              <a:r>
                <a:rPr kumimoji="0" lang="en-GB" sz="600" b="1" i="0" u="none" strike="noStrike" kern="0" cap="none" spc="0" normalizeH="0" baseline="0" dirty="0" smtClean="0">
                  <a:ln>
                    <a:noFill/>
                  </a:ln>
                  <a:solidFill>
                    <a:prstClr val="white"/>
                  </a:solidFill>
                  <a:effectLst/>
                  <a:uLnTx/>
                  <a:uFillTx/>
                  <a:latin typeface="Calibri" panose="020F0502020204030204" pitchFamily="34" charset="0"/>
                </a:rPr>
                <a:t>data</a:t>
              </a:r>
              <a:br>
                <a:rPr kumimoji="0" lang="en-GB" sz="600" b="1" i="0" u="none" strike="noStrike" kern="0" cap="none" spc="0" normalizeH="0" baseline="0" dirty="0" smtClean="0">
                  <a:ln>
                    <a:noFill/>
                  </a:ln>
                  <a:solidFill>
                    <a:prstClr val="white"/>
                  </a:solidFill>
                  <a:effectLst/>
                  <a:uLnTx/>
                  <a:uFillTx/>
                  <a:latin typeface="Calibri" panose="020F0502020204030204" pitchFamily="34" charset="0"/>
                </a:rPr>
              </a:br>
              <a:r>
                <a:rPr kumimoji="0" lang="en-GB" sz="600" b="1" i="0" u="none" strike="noStrike" kern="0" cap="none" spc="0" normalizeH="0" baseline="0" dirty="0" smtClean="0">
                  <a:ln>
                    <a:noFill/>
                  </a:ln>
                  <a:solidFill>
                    <a:prstClr val="white"/>
                  </a:solidFill>
                  <a:effectLst/>
                  <a:uLnTx/>
                  <a:uFillTx/>
                  <a:latin typeface="Calibri" panose="020F0502020204030204" pitchFamily="34" charset="0"/>
                </a:rPr>
                <a:t>networks</a:t>
              </a:r>
            </a:p>
          </p:txBody>
        </p:sp>
      </p:grpSp>
      <p:sp>
        <p:nvSpPr>
          <p:cNvPr id="48" name="Rounded Rectangle 57"/>
          <p:cNvSpPr/>
          <p:nvPr/>
        </p:nvSpPr>
        <p:spPr>
          <a:xfrm>
            <a:off x="6699062" y="5629101"/>
            <a:ext cx="648430" cy="182106"/>
          </a:xfrm>
          <a:prstGeom prst="roundRect">
            <a:avLst/>
          </a:prstGeom>
          <a:pattFill prst="dkUpDiag">
            <a:fgClr>
              <a:srgbClr val="CBD8DD">
                <a:lumMod val="50000"/>
              </a:srgbClr>
            </a:fgClr>
            <a:bgClr>
              <a:sysClr val="window" lastClr="FFFFFF"/>
            </a:bgClr>
          </a:pattFill>
          <a:ln w="1905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dirty="0" smtClean="0">
              <a:ln>
                <a:noFill/>
              </a:ln>
              <a:solidFill>
                <a:prstClr val="white"/>
              </a:solidFill>
              <a:effectLst/>
              <a:uLnTx/>
              <a:uFillTx/>
              <a:latin typeface="Calibri" pitchFamily="34" charset="0"/>
            </a:endParaRPr>
          </a:p>
        </p:txBody>
      </p:sp>
      <p:sp>
        <p:nvSpPr>
          <p:cNvPr id="49" name="ZoneTexte 48"/>
          <p:cNvSpPr txBox="1"/>
          <p:nvPr/>
        </p:nvSpPr>
        <p:spPr>
          <a:xfrm>
            <a:off x="7347492" y="5597043"/>
            <a:ext cx="132896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smtClean="0">
                <a:ln>
                  <a:noFill/>
                </a:ln>
                <a:solidFill>
                  <a:sysClr val="windowText" lastClr="000000"/>
                </a:solidFill>
                <a:effectLst/>
                <a:uLnTx/>
                <a:uFillTx/>
                <a:latin typeface="Calibri" pitchFamily="34" charset="0"/>
              </a:rPr>
              <a:t>Potential sharing </a:t>
            </a:r>
            <a:br>
              <a:rPr kumimoji="0" lang="en-GB" sz="1000" b="0" i="0" u="none" strike="noStrike" kern="0" cap="none" spc="0" normalizeH="0" baseline="0" dirty="0" smtClean="0">
                <a:ln>
                  <a:noFill/>
                </a:ln>
                <a:solidFill>
                  <a:sysClr val="windowText" lastClr="000000"/>
                </a:solidFill>
                <a:effectLst/>
                <a:uLnTx/>
                <a:uFillTx/>
                <a:latin typeface="Calibri" pitchFamily="34" charset="0"/>
              </a:rPr>
            </a:br>
            <a:r>
              <a:rPr kumimoji="0" lang="en-GB" sz="1000" b="0" i="0" u="none" strike="noStrike" kern="0" cap="none" spc="0" normalizeH="0" baseline="0" dirty="0" smtClean="0">
                <a:ln>
                  <a:noFill/>
                </a:ln>
                <a:solidFill>
                  <a:sysClr val="windowText" lastClr="000000"/>
                </a:solidFill>
                <a:effectLst/>
                <a:uLnTx/>
                <a:uFillTx/>
                <a:latin typeface="Calibri" pitchFamily="34" charset="0"/>
              </a:rPr>
              <a:t>with Defence</a:t>
            </a:r>
            <a:endParaRPr kumimoji="0" lang="en-GB" sz="1000" b="0" i="0" u="none" strike="noStrike" kern="0" cap="none" spc="0" normalizeH="0" baseline="0" dirty="0">
              <a:ln>
                <a:noFill/>
              </a:ln>
              <a:solidFill>
                <a:sysClr val="windowText" lastClr="000000"/>
              </a:solidFill>
              <a:effectLst/>
              <a:uLnTx/>
              <a:uFillTx/>
              <a:latin typeface="Calibri" pitchFamily="34" charset="0"/>
            </a:endParaRPr>
          </a:p>
        </p:txBody>
      </p:sp>
    </p:spTree>
    <p:extLst>
      <p:ext uri="{BB962C8B-B14F-4D97-AF65-F5344CB8AC3E}">
        <p14:creationId xmlns:p14="http://schemas.microsoft.com/office/powerpoint/2010/main" val="212676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GB" altLang="da-DK" smtClean="0">
                <a:latin typeface="Arial" charset="0"/>
                <a:ea typeface="ＭＳ Ｐゴシック" pitchFamily="34" charset="-128"/>
              </a:rPr>
              <a:t>Radio spectrum for the future of RMR</a:t>
            </a:r>
          </a:p>
        </p:txBody>
      </p:sp>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a:solidFill>
                  <a:srgbClr val="000000"/>
                </a:solidFill>
                <a:latin typeface="Arial" charset="0"/>
                <a:ea typeface="ＭＳ Ｐゴシック" pitchFamily="34" charset="-128"/>
              </a:defRPr>
            </a:lvl3pPr>
            <a:lvl4pPr marL="1600200" indent="-228600">
              <a:defRPr>
                <a:solidFill>
                  <a:srgbClr val="000000"/>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6pPr>
            <a:lvl7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7pPr>
            <a:lvl8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8pPr>
            <a:lvl9pPr eaLnBrk="0" fontAlgn="base" hangingPunct="0">
              <a:spcAft>
                <a:spcPct val="0"/>
              </a:spcAft>
              <a:buClr>
                <a:srgbClr val="887F6E"/>
              </a:buClr>
              <a:buFont typeface="Arial" charset="0"/>
              <a:defRPr>
                <a:solidFill>
                  <a:schemeClr val="tx1"/>
                </a:solidFill>
                <a:latin typeface="Arial" charset="0"/>
                <a:ea typeface="ＭＳ Ｐゴシック" pitchFamily="34" charset="-128"/>
              </a:defRPr>
            </a:lvl9pPr>
          </a:lstStyle>
          <a:p>
            <a:fld id="{9B83C8BC-D121-4680-99FE-E3703CF2275C}" type="slidenum">
              <a:rPr lang="en-GB" altLang="da-DK" sz="900" smtClean="0">
                <a:solidFill>
                  <a:srgbClr val="887F6E"/>
                </a:solidFill>
              </a:rPr>
              <a:pPr/>
              <a:t>5</a:t>
            </a:fld>
            <a:endParaRPr lang="en-GB" altLang="da-DK" sz="900" smtClean="0">
              <a:solidFill>
                <a:srgbClr val="887F6E"/>
              </a:solidFill>
            </a:endParaRPr>
          </a:p>
        </p:txBody>
      </p:sp>
      <p:sp>
        <p:nvSpPr>
          <p:cNvPr id="4101" name="Text Placeholder 6"/>
          <p:cNvSpPr>
            <a:spLocks noGrp="1"/>
          </p:cNvSpPr>
          <p:nvPr>
            <p:ph type="body" sz="quarter" idx="12"/>
          </p:nvPr>
        </p:nvSpPr>
        <p:spPr>
          <a:xfrm>
            <a:off x="457200" y="1752600"/>
            <a:ext cx="8229600" cy="4410075"/>
          </a:xfrm>
        </p:spPr>
        <p:txBody>
          <a:bodyPr/>
          <a:lstStyle/>
          <a:p>
            <a:pPr marL="0" indent="0"/>
            <a:r>
              <a:rPr lang="en-GB" altLang="da-DK" smtClean="0">
                <a:latin typeface="Arial" charset="0"/>
                <a:ea typeface="ＭＳ Ｐゴシック" pitchFamily="34" charset="-128"/>
              </a:rPr>
              <a:t>Mandate from the European Commission under preparation</a:t>
            </a:r>
          </a:p>
          <a:p>
            <a:pPr marL="376238" lvl="2" indent="0"/>
            <a:r>
              <a:rPr lang="en-GB" smtClean="0"/>
              <a:t>For vote at RSCOM #64 on 11 July 2018</a:t>
            </a:r>
            <a:endParaRPr lang="en-GB" altLang="da-DK" smtClean="0">
              <a:latin typeface="Arial" charset="0"/>
              <a:ea typeface="ＭＳ Ｐゴシック" pitchFamily="34" charset="-128"/>
            </a:endParaRPr>
          </a:p>
          <a:p>
            <a:pPr marL="0" indent="0"/>
            <a:endParaRPr lang="en-GB" altLang="da-DK" smtClean="0">
              <a:latin typeface="Arial" charset="0"/>
              <a:ea typeface="ＭＳ Ｐゴシック" pitchFamily="34" charset="-128"/>
            </a:endParaRPr>
          </a:p>
          <a:p>
            <a:pPr marL="0" indent="0"/>
            <a:r>
              <a:rPr lang="en-GB" altLang="da-DK" smtClean="0">
                <a:latin typeface="Arial" charset="0"/>
                <a:ea typeface="ＭＳ Ｐゴシック" pitchFamily="34" charset="-128"/>
              </a:rPr>
              <a:t>CEPT tasks</a:t>
            </a:r>
          </a:p>
          <a:p>
            <a:pPr marL="376238" lvl="2" indent="0"/>
            <a:r>
              <a:rPr lang="en-GB" altLang="da-DK" smtClean="0">
                <a:latin typeface="Arial" charset="0"/>
                <a:ea typeface="ＭＳ Ｐゴシック" pitchFamily="34" charset="-128"/>
              </a:rPr>
              <a:t>FRMCS spectrum needs (only for critical applications)</a:t>
            </a:r>
          </a:p>
          <a:p>
            <a:pPr marL="376238" lvl="2" indent="0"/>
            <a:r>
              <a:rPr lang="en-GB" altLang="da-DK" smtClean="0">
                <a:latin typeface="Arial" charset="0"/>
                <a:ea typeface="ＭＳ Ｐゴシック" pitchFamily="34" charset="-128"/>
              </a:rPr>
              <a:t>Feasibility of the 900 MHz range while ensuring parallel operation with GSM-R during the migration</a:t>
            </a:r>
          </a:p>
          <a:p>
            <a:pPr marL="376238" lvl="2" indent="0"/>
            <a:r>
              <a:rPr lang="en-GB" altLang="da-DK" smtClean="0">
                <a:latin typeface="Arial" charset="0"/>
                <a:ea typeface="ＭＳ Ｐゴシック" pitchFamily="34" charset="-128"/>
              </a:rPr>
              <a:t>Feasibility of the 1900-1920 MHz band (and further bands if relevant)</a:t>
            </a:r>
          </a:p>
          <a:p>
            <a:pPr marL="376238" lvl="2" indent="0"/>
            <a:r>
              <a:rPr lang="en-GB" altLang="da-DK" smtClean="0">
                <a:latin typeface="Arial" charset="0"/>
                <a:ea typeface="ＭＳ Ｐゴシック" pitchFamily="34" charset="-128"/>
              </a:rPr>
              <a:t>Feasibility to use commercial mobile networks</a:t>
            </a:r>
          </a:p>
          <a:p>
            <a:pPr marL="376238" lvl="2" indent="0"/>
            <a:r>
              <a:rPr lang="en-GB" altLang="da-DK" smtClean="0">
                <a:latin typeface="Arial" charset="0"/>
                <a:ea typeface="ＭＳ Ｐゴシック" pitchFamily="34" charset="-128"/>
              </a:rPr>
              <a:t>Develop harmonised technical conditions</a:t>
            </a:r>
          </a:p>
          <a:p>
            <a:pPr marL="0" indent="0"/>
            <a:endParaRPr lang="en-GB" altLang="da-DK" smtClean="0">
              <a:latin typeface="Arial" charset="0"/>
              <a:ea typeface="ＭＳ Ｐゴシック" pitchFamily="34" charset="-128"/>
            </a:endParaRPr>
          </a:p>
          <a:p>
            <a:pPr marL="0" indent="0"/>
            <a:r>
              <a:rPr lang="en-GB" altLang="da-DK" smtClean="0">
                <a:latin typeface="Arial" charset="0"/>
                <a:ea typeface="ＭＳ Ｐゴシック" pitchFamily="34" charset="-128"/>
              </a:rPr>
              <a:t>Target date: November 2020 for the response</a:t>
            </a:r>
          </a:p>
        </p:txBody>
      </p:sp>
    </p:spTree>
    <p:extLst>
      <p:ext uri="{BB962C8B-B14F-4D97-AF65-F5344CB8AC3E}">
        <p14:creationId xmlns:p14="http://schemas.microsoft.com/office/powerpoint/2010/main" val="2133000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Organisation of work at ECC</a:t>
            </a:r>
            <a:endParaRPr lang="en-GB"/>
          </a:p>
        </p:txBody>
      </p:sp>
      <p:sp>
        <p:nvSpPr>
          <p:cNvPr id="5" name="Espace réservé du numéro de diapositive 4"/>
          <p:cNvSpPr>
            <a:spLocks noGrp="1"/>
          </p:cNvSpPr>
          <p:nvPr>
            <p:ph type="sldNum" sz="quarter" idx="14"/>
          </p:nvPr>
        </p:nvSpPr>
        <p:spPr/>
        <p:txBody>
          <a:bodyPr/>
          <a:lstStyle/>
          <a:p>
            <a:pPr>
              <a:defRPr/>
            </a:pPr>
            <a:fld id="{5D890DD5-4EAE-4C59-B089-E17FF1331F9D}" type="slidenum">
              <a:rPr lang="en-GB" smtClean="0"/>
              <a:pPr>
                <a:defRPr/>
              </a:pPr>
              <a:t>6</a:t>
            </a:fld>
            <a:endParaRPr lang="en-GB"/>
          </a:p>
        </p:txBody>
      </p:sp>
      <p:sp>
        <p:nvSpPr>
          <p:cNvPr id="6" name="Rectangle à coins arrondis 5"/>
          <p:cNvSpPr/>
          <p:nvPr/>
        </p:nvSpPr>
        <p:spPr>
          <a:xfrm>
            <a:off x="755576" y="3429001"/>
            <a:ext cx="3350030" cy="991410"/>
          </a:xfrm>
          <a:prstGeom prst="roundRect">
            <a:avLst/>
          </a:prstGeom>
          <a:solidFill>
            <a:srgbClr val="FF9900"/>
          </a:solidFill>
          <a:ln>
            <a:noFill/>
          </a:ln>
        </p:spPr>
        <p:style>
          <a:lnRef idx="1">
            <a:schemeClr val="accent5"/>
          </a:lnRef>
          <a:fillRef idx="2">
            <a:schemeClr val="accent5"/>
          </a:fillRef>
          <a:effectRef idx="1">
            <a:schemeClr val="accent5"/>
          </a:effectRef>
          <a:fontRef idx="minor">
            <a:schemeClr val="dk1"/>
          </a:fontRef>
        </p:style>
        <p:txBody>
          <a:bodyPr lIns="36000" rIns="36000" rtlCol="0" anchor="ctr"/>
          <a:lstStyle/>
          <a:p>
            <a:pPr algn="ctr"/>
            <a:r>
              <a:rPr lang="en-GB" b="1">
                <a:solidFill>
                  <a:srgbClr val="FFFFFF"/>
                </a:solidFill>
                <a:latin typeface="Arial" panose="020B0604020202020204" pitchFamily="34" charset="0"/>
                <a:cs typeface="Arial" panose="020B0604020202020204" pitchFamily="34" charset="0"/>
              </a:rPr>
              <a:t>PT1</a:t>
            </a:r>
            <a:r>
              <a:rPr lang="en-GB">
                <a:solidFill>
                  <a:srgbClr val="FFFFFF"/>
                </a:solidFill>
                <a:latin typeface="Arial" panose="020B0604020202020204" pitchFamily="34" charset="0"/>
                <a:cs typeface="Arial" panose="020B0604020202020204" pitchFamily="34" charset="0"/>
              </a:rPr>
              <a:t>: LRTC derivation for </a:t>
            </a:r>
            <a:r>
              <a:rPr lang="en-GB" smtClean="0">
                <a:solidFill>
                  <a:srgbClr val="FFFFFF"/>
                </a:solidFill>
                <a:latin typeface="Arial" panose="020B0604020202020204" pitchFamily="34" charset="0"/>
                <a:cs typeface="Arial" panose="020B0604020202020204" pitchFamily="34" charset="0"/>
              </a:rPr>
              <a:t>RMR (MFCN as victim)</a:t>
            </a:r>
            <a:endParaRPr lang="en-GB">
              <a:solidFill>
                <a:srgbClr val="FFFFFF"/>
              </a:solidFill>
              <a:latin typeface="Arial" panose="020B0604020202020204" pitchFamily="34" charset="0"/>
              <a:cs typeface="Arial" panose="020B0604020202020204" pitchFamily="34" charset="0"/>
            </a:endParaRPr>
          </a:p>
        </p:txBody>
      </p:sp>
      <p:sp>
        <p:nvSpPr>
          <p:cNvPr id="7" name="Rectangle à coins arrondis 6"/>
          <p:cNvSpPr/>
          <p:nvPr/>
        </p:nvSpPr>
        <p:spPr>
          <a:xfrm>
            <a:off x="5038394" y="3429000"/>
            <a:ext cx="3350030" cy="991410"/>
          </a:xfrm>
          <a:prstGeom prst="roundRect">
            <a:avLst/>
          </a:prstGeom>
          <a:solidFill>
            <a:srgbClr val="CC3300"/>
          </a:solidFill>
          <a:ln>
            <a:noFill/>
          </a:ln>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GB" b="1">
                <a:solidFill>
                  <a:srgbClr val="FFFFFF"/>
                </a:solidFill>
                <a:latin typeface="Arial" panose="020B0604020202020204" pitchFamily="34" charset="0"/>
                <a:cs typeface="Arial" panose="020B0604020202020204" pitchFamily="34" charset="0"/>
              </a:rPr>
              <a:t>SE7</a:t>
            </a:r>
            <a:r>
              <a:rPr lang="en-GB">
                <a:solidFill>
                  <a:srgbClr val="FFFFFF"/>
                </a:solidFill>
                <a:latin typeface="Arial" panose="020B0604020202020204" pitchFamily="34" charset="0"/>
                <a:cs typeface="Arial" panose="020B0604020202020204" pitchFamily="34" charset="0"/>
              </a:rPr>
              <a:t>: RMR as victim</a:t>
            </a:r>
          </a:p>
          <a:p>
            <a:pPr algn="ctr"/>
            <a:r>
              <a:rPr lang="en-GB" smtClean="0">
                <a:solidFill>
                  <a:srgbClr val="FFFFFF"/>
                </a:solidFill>
                <a:latin typeface="Arial" panose="020B0604020202020204" pitchFamily="34" charset="0"/>
                <a:cs typeface="Arial" panose="020B0604020202020204" pitchFamily="34" charset="0"/>
              </a:rPr>
              <a:t>from </a:t>
            </a:r>
            <a:r>
              <a:rPr lang="en-GB">
                <a:solidFill>
                  <a:srgbClr val="FFFFFF"/>
                </a:solidFill>
                <a:latin typeface="Arial" panose="020B0604020202020204" pitchFamily="34" charset="0"/>
                <a:cs typeface="Arial" panose="020B0604020202020204" pitchFamily="34" charset="0"/>
              </a:rPr>
              <a:t>MFCN </a:t>
            </a:r>
            <a:r>
              <a:rPr lang="en-GB" smtClean="0">
                <a:solidFill>
                  <a:srgbClr val="FFFFFF"/>
                </a:solidFill>
                <a:latin typeface="Arial" panose="020B0604020202020204" pitchFamily="34" charset="0"/>
                <a:cs typeface="Arial" panose="020B0604020202020204" pitchFamily="34" charset="0"/>
              </a:rPr>
              <a:t>and SRD</a:t>
            </a:r>
            <a:endParaRPr lang="en-GB">
              <a:solidFill>
                <a:srgbClr val="FFFFFF"/>
              </a:solidFill>
              <a:latin typeface="Arial" panose="020B0604020202020204" pitchFamily="34" charset="0"/>
              <a:cs typeface="Arial" panose="020B0604020202020204" pitchFamily="34" charset="0"/>
            </a:endParaRPr>
          </a:p>
        </p:txBody>
      </p:sp>
      <p:sp>
        <p:nvSpPr>
          <p:cNvPr id="8" name="ZoneTexte 7"/>
          <p:cNvSpPr txBox="1"/>
          <p:nvPr/>
        </p:nvSpPr>
        <p:spPr>
          <a:xfrm>
            <a:off x="755576" y="4653136"/>
            <a:ext cx="7632848" cy="1366528"/>
          </a:xfrm>
          <a:prstGeom prst="rect">
            <a:avLst/>
          </a:prstGeom>
          <a:noFill/>
        </p:spPr>
        <p:txBody>
          <a:bodyPr wrap="square" rtlCol="0">
            <a:spAutoFit/>
          </a:bodyPr>
          <a:lstStyle/>
          <a:p>
            <a:r>
              <a:rPr lang="en-GB" dirty="0" smtClean="0"/>
              <a:t>Bands investigated for harmonisation:</a:t>
            </a:r>
          </a:p>
          <a:p>
            <a:pPr marL="376238" lvl="2" eaLnBrk="0" hangingPunct="0">
              <a:spcBef>
                <a:spcPct val="20000"/>
              </a:spcBef>
              <a:buClr>
                <a:srgbClr val="887F6E"/>
              </a:buClr>
              <a:buFont typeface="Arial" charset="0"/>
              <a:buChar char="•"/>
            </a:pPr>
            <a:r>
              <a:rPr lang="en-GB" dirty="0" smtClean="0">
                <a:solidFill>
                  <a:srgbClr val="000000"/>
                </a:solidFill>
                <a:latin typeface="Arial"/>
                <a:ea typeface="ＭＳ Ｐゴシック" pitchFamily="-65" charset="-128"/>
              </a:rPr>
              <a:t>874.4-880 MHz / 919.4-925 MHz FDD</a:t>
            </a:r>
          </a:p>
          <a:p>
            <a:pPr marL="376238" lvl="2" eaLnBrk="0" hangingPunct="0">
              <a:spcBef>
                <a:spcPct val="20000"/>
              </a:spcBef>
              <a:buClr>
                <a:srgbClr val="887F6E"/>
              </a:buClr>
              <a:buFont typeface="Arial" charset="0"/>
              <a:buChar char="•"/>
            </a:pPr>
            <a:r>
              <a:rPr lang="en-GB" altLang="da-DK" dirty="0" smtClean="0">
                <a:solidFill>
                  <a:srgbClr val="000000"/>
                </a:solidFill>
                <a:latin typeface="Arial"/>
                <a:ea typeface="ＭＳ Ｐゴシック" pitchFamily="-65" charset="-128"/>
              </a:rPr>
              <a:t>10 MHz in the lower part of 1900-1920 MHz TDD</a:t>
            </a:r>
          </a:p>
          <a:p>
            <a:pPr marL="376238" lvl="2" eaLnBrk="0" hangingPunct="0">
              <a:spcBef>
                <a:spcPct val="20000"/>
              </a:spcBef>
              <a:buClr>
                <a:srgbClr val="887F6E"/>
              </a:buClr>
              <a:buFont typeface="Arial" charset="0"/>
              <a:buChar char="•"/>
            </a:pPr>
            <a:r>
              <a:rPr lang="en-GB" altLang="da-DK" dirty="0" smtClean="0">
                <a:solidFill>
                  <a:srgbClr val="000000"/>
                </a:solidFill>
                <a:latin typeface="Arial"/>
                <a:ea typeface="ＭＳ Ｐゴシック" pitchFamily="-65" charset="-128"/>
              </a:rPr>
              <a:t>10 MHz in 2290-2400 MHz TDD as a tuning range</a:t>
            </a:r>
            <a:endParaRPr lang="en-GB" dirty="0"/>
          </a:p>
        </p:txBody>
      </p:sp>
      <p:sp>
        <p:nvSpPr>
          <p:cNvPr id="9" name="Trapèze 8"/>
          <p:cNvSpPr/>
          <p:nvPr/>
        </p:nvSpPr>
        <p:spPr>
          <a:xfrm>
            <a:off x="2205152" y="2132856"/>
            <a:ext cx="4733697" cy="991410"/>
          </a:xfrm>
          <a:prstGeom prst="trapezoid">
            <a:avLst>
              <a:gd name="adj" fmla="val 167052"/>
            </a:avLst>
          </a:prstGeom>
          <a:solidFill>
            <a:srgbClr val="990033"/>
          </a:solidFill>
          <a:ln>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GB" b="1" smtClean="0">
                <a:solidFill>
                  <a:srgbClr val="FFFFFF"/>
                </a:solidFill>
                <a:latin typeface="Arial" pitchFamily="34" charset="0"/>
                <a:cs typeface="Arial" pitchFamily="34" charset="0"/>
              </a:rPr>
              <a:t>FM56</a:t>
            </a:r>
            <a:r>
              <a:rPr lang="en-GB" smtClean="0">
                <a:solidFill>
                  <a:srgbClr val="FFFFFF"/>
                </a:solidFill>
                <a:latin typeface="Arial" pitchFamily="34" charset="0"/>
                <a:cs typeface="Arial" pitchFamily="34" charset="0"/>
              </a:rPr>
              <a:t>: RMR regulation / </a:t>
            </a:r>
            <a:br>
              <a:rPr lang="en-GB" smtClean="0">
                <a:solidFill>
                  <a:srgbClr val="FFFFFF"/>
                </a:solidFill>
                <a:latin typeface="Arial" pitchFamily="34" charset="0"/>
                <a:cs typeface="Arial" pitchFamily="34" charset="0"/>
              </a:rPr>
            </a:br>
            <a:r>
              <a:rPr lang="en-GB" smtClean="0">
                <a:solidFill>
                  <a:srgbClr val="FFFFFF"/>
                </a:solidFill>
                <a:latin typeface="Arial" pitchFamily="34" charset="0"/>
                <a:cs typeface="Arial" pitchFamily="34" charset="0"/>
              </a:rPr>
              <a:t>harmonisation</a:t>
            </a:r>
            <a:endParaRPr lang="en-GB">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098541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LRTC for RMR based on coexistence with MFCN</a:t>
            </a:r>
            <a:endParaRPr lang="en-GB"/>
          </a:p>
        </p:txBody>
      </p:sp>
      <p:sp>
        <p:nvSpPr>
          <p:cNvPr id="5" name="Espace réservé du numéro de diapositive 4"/>
          <p:cNvSpPr>
            <a:spLocks noGrp="1"/>
          </p:cNvSpPr>
          <p:nvPr>
            <p:ph type="sldNum" sz="quarter" idx="14"/>
          </p:nvPr>
        </p:nvSpPr>
        <p:spPr/>
        <p:txBody>
          <a:bodyPr/>
          <a:lstStyle/>
          <a:p>
            <a:pPr>
              <a:defRPr/>
            </a:pPr>
            <a:fld id="{5D890DD5-4EAE-4C59-B089-E17FF1331F9D}" type="slidenum">
              <a:rPr lang="en-GB" smtClean="0"/>
              <a:pPr>
                <a:defRPr/>
              </a:pPr>
              <a:t>7</a:t>
            </a:fld>
            <a:endParaRPr lang="en-GB"/>
          </a:p>
        </p:txBody>
      </p:sp>
      <p:sp>
        <p:nvSpPr>
          <p:cNvPr id="26" name="ZoneTexte 25"/>
          <p:cNvSpPr txBox="1"/>
          <p:nvPr/>
        </p:nvSpPr>
        <p:spPr>
          <a:xfrm>
            <a:off x="6418362" y="2036196"/>
            <a:ext cx="2618134" cy="830997"/>
          </a:xfrm>
          <a:prstGeom prst="rect">
            <a:avLst/>
          </a:prstGeom>
          <a:noFill/>
        </p:spPr>
        <p:txBody>
          <a:bodyPr wrap="square" rtlCol="0">
            <a:spAutoFit/>
          </a:bodyPr>
          <a:lstStyle/>
          <a:p>
            <a:r>
              <a:rPr lang="en-GB" sz="1600" smtClean="0"/>
              <a:t>RMR BS getting closer to MFCN BS UL band within band #8 duplex gap</a:t>
            </a:r>
            <a:endParaRPr lang="en-GB" sz="1600"/>
          </a:p>
        </p:txBody>
      </p:sp>
      <p:grpSp>
        <p:nvGrpSpPr>
          <p:cNvPr id="2049" name="Groupe 2048"/>
          <p:cNvGrpSpPr/>
          <p:nvPr/>
        </p:nvGrpSpPr>
        <p:grpSpPr>
          <a:xfrm>
            <a:off x="197564" y="1842920"/>
            <a:ext cx="6145213" cy="1800354"/>
            <a:chOff x="620682" y="1842920"/>
            <a:chExt cx="6145213" cy="1800354"/>
          </a:xfrm>
        </p:grpSpPr>
        <p:pic>
          <p:nvPicPr>
            <p:cNvPr id="2051" name="Picture 3" descr="C:\Users\yes.vince\Documents\FM56 - Railway\ETSI WS RMR\900 MH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82" y="1950875"/>
              <a:ext cx="6145213" cy="147637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cteur droit 6"/>
            <p:cNvCxnSpPr/>
            <p:nvPr/>
          </p:nvCxnSpPr>
          <p:spPr>
            <a:xfrm>
              <a:off x="3948578" y="3427250"/>
              <a:ext cx="603250" cy="0"/>
            </a:xfrm>
            <a:prstGeom prst="line">
              <a:avLst/>
            </a:prstGeom>
            <a:ln w="9525">
              <a:solidFill>
                <a:srgbClr val="00000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 name="ZoneTexte 13"/>
            <p:cNvSpPr txBox="1"/>
            <p:nvPr/>
          </p:nvSpPr>
          <p:spPr>
            <a:xfrm>
              <a:off x="3926167" y="3427830"/>
              <a:ext cx="648072" cy="215444"/>
            </a:xfrm>
            <a:prstGeom prst="rect">
              <a:avLst/>
            </a:prstGeom>
            <a:noFill/>
          </p:spPr>
          <p:txBody>
            <a:bodyPr wrap="square" rtlCol="0">
              <a:spAutoFit/>
            </a:bodyPr>
            <a:lstStyle/>
            <a:p>
              <a:pPr algn="ctr"/>
              <a:r>
                <a:rPr lang="en-GB" sz="800" smtClean="0">
                  <a:latin typeface="Calibri" pitchFamily="34" charset="0"/>
                </a:rPr>
                <a:t>duplex gap</a:t>
              </a:r>
              <a:endParaRPr lang="en-GB" sz="800">
                <a:latin typeface="Calibri" pitchFamily="34" charset="0"/>
              </a:endParaRPr>
            </a:p>
          </p:txBody>
        </p:sp>
        <p:sp>
          <p:nvSpPr>
            <p:cNvPr id="31" name="Forme libre 30"/>
            <p:cNvSpPr/>
            <p:nvPr/>
          </p:nvSpPr>
          <p:spPr>
            <a:xfrm>
              <a:off x="3810000" y="1842920"/>
              <a:ext cx="457200" cy="338305"/>
            </a:xfrm>
            <a:custGeom>
              <a:avLst/>
              <a:gdLst>
                <a:gd name="connsiteX0" fmla="*/ 457200 w 457200"/>
                <a:gd name="connsiteY0" fmla="*/ 262105 h 338305"/>
                <a:gd name="connsiteX1" fmla="*/ 323850 w 457200"/>
                <a:gd name="connsiteY1" fmla="*/ 33505 h 338305"/>
                <a:gd name="connsiteX2" fmla="*/ 85725 w 457200"/>
                <a:gd name="connsiteY2" fmla="*/ 33505 h 338305"/>
                <a:gd name="connsiteX3" fmla="*/ 0 w 457200"/>
                <a:gd name="connsiteY3" fmla="*/ 338305 h 338305"/>
              </a:gdLst>
              <a:ahLst/>
              <a:cxnLst>
                <a:cxn ang="0">
                  <a:pos x="connsiteX0" y="connsiteY0"/>
                </a:cxn>
                <a:cxn ang="0">
                  <a:pos x="connsiteX1" y="connsiteY1"/>
                </a:cxn>
                <a:cxn ang="0">
                  <a:pos x="connsiteX2" y="connsiteY2"/>
                </a:cxn>
                <a:cxn ang="0">
                  <a:pos x="connsiteX3" y="connsiteY3"/>
                </a:cxn>
              </a:cxnLst>
              <a:rect l="l" t="t" r="r" b="b"/>
              <a:pathLst>
                <a:path w="457200" h="338305">
                  <a:moveTo>
                    <a:pt x="457200" y="262105"/>
                  </a:moveTo>
                  <a:cubicBezTo>
                    <a:pt x="421481" y="166855"/>
                    <a:pt x="385763" y="71605"/>
                    <a:pt x="323850" y="33505"/>
                  </a:cubicBezTo>
                  <a:cubicBezTo>
                    <a:pt x="261937" y="-4595"/>
                    <a:pt x="139700" y="-17295"/>
                    <a:pt x="85725" y="33505"/>
                  </a:cubicBezTo>
                  <a:cubicBezTo>
                    <a:pt x="31750" y="84305"/>
                    <a:pt x="15875" y="211305"/>
                    <a:pt x="0" y="338305"/>
                  </a:cubicBezTo>
                </a:path>
              </a:pathLst>
            </a:custGeom>
            <a:ln>
              <a:solidFill>
                <a:srgbClr val="990033"/>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grpSp>
        <p:nvGrpSpPr>
          <p:cNvPr id="3" name="Groupe 2"/>
          <p:cNvGrpSpPr/>
          <p:nvPr/>
        </p:nvGrpSpPr>
        <p:grpSpPr>
          <a:xfrm>
            <a:off x="1913652" y="3717435"/>
            <a:ext cx="4429125" cy="1655201"/>
            <a:chOff x="1913652" y="3717435"/>
            <a:chExt cx="4429125" cy="1655201"/>
          </a:xfrm>
        </p:grpSpPr>
        <p:pic>
          <p:nvPicPr>
            <p:cNvPr id="1026" name="Picture 2" descr="C:\Users\DUREPAIRE\Documents\FM56 - Railway\ETSI WS RMR\1900 MH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652" y="3789039"/>
              <a:ext cx="4429125" cy="128587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necteur droit avec flèche 17"/>
            <p:cNvCxnSpPr/>
            <p:nvPr/>
          </p:nvCxnSpPr>
          <p:spPr>
            <a:xfrm flipH="1">
              <a:off x="2594223" y="5157192"/>
              <a:ext cx="889000" cy="0"/>
            </a:xfrm>
            <a:prstGeom prst="straightConnector1">
              <a:avLst/>
            </a:prstGeom>
            <a:ln w="9525">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a:off x="3483223" y="5157192"/>
              <a:ext cx="504552" cy="0"/>
            </a:xfrm>
            <a:prstGeom prst="line">
              <a:avLst/>
            </a:prstGeom>
            <a:ln w="9525">
              <a:solidFill>
                <a:srgbClr val="000000"/>
              </a:solidFill>
              <a:prstDash val="lgDashDotDot"/>
            </a:ln>
            <a:effectLst/>
          </p:spPr>
          <p:style>
            <a:lnRef idx="2">
              <a:schemeClr val="accent1"/>
            </a:lnRef>
            <a:fillRef idx="0">
              <a:schemeClr val="accent1"/>
            </a:fillRef>
            <a:effectRef idx="1">
              <a:schemeClr val="accent1"/>
            </a:effectRef>
            <a:fontRef idx="minor">
              <a:schemeClr val="tx1"/>
            </a:fontRef>
          </p:style>
        </p:cxnSp>
        <p:sp>
          <p:nvSpPr>
            <p:cNvPr id="22" name="ZoneTexte 21"/>
            <p:cNvSpPr txBox="1"/>
            <p:nvPr/>
          </p:nvSpPr>
          <p:spPr>
            <a:xfrm>
              <a:off x="2650329" y="5157192"/>
              <a:ext cx="880369" cy="215444"/>
            </a:xfrm>
            <a:prstGeom prst="rect">
              <a:avLst/>
            </a:prstGeom>
            <a:noFill/>
          </p:spPr>
          <p:txBody>
            <a:bodyPr wrap="none" rtlCol="0">
              <a:spAutoFit/>
            </a:bodyPr>
            <a:lstStyle/>
            <a:p>
              <a:pPr algn="r"/>
              <a:r>
                <a:rPr lang="en-GB" sz="800" smtClean="0">
                  <a:latin typeface="Calibri" pitchFamily="34" charset="0"/>
                  <a:cs typeface="Arial" pitchFamily="34" charset="0"/>
                </a:rPr>
                <a:t>in-band blocking</a:t>
              </a:r>
              <a:endParaRPr lang="en-GB" sz="800">
                <a:latin typeface="Calibri" pitchFamily="34" charset="0"/>
                <a:cs typeface="Arial" pitchFamily="34" charset="0"/>
              </a:endParaRPr>
            </a:p>
          </p:txBody>
        </p:sp>
        <p:sp>
          <p:nvSpPr>
            <p:cNvPr id="36" name="Forme libre 35"/>
            <p:cNvSpPr/>
            <p:nvPr/>
          </p:nvSpPr>
          <p:spPr>
            <a:xfrm flipH="1">
              <a:off x="2843808" y="3717435"/>
              <a:ext cx="840072" cy="338305"/>
            </a:xfrm>
            <a:custGeom>
              <a:avLst/>
              <a:gdLst>
                <a:gd name="connsiteX0" fmla="*/ 457200 w 457200"/>
                <a:gd name="connsiteY0" fmla="*/ 262105 h 338305"/>
                <a:gd name="connsiteX1" fmla="*/ 323850 w 457200"/>
                <a:gd name="connsiteY1" fmla="*/ 33505 h 338305"/>
                <a:gd name="connsiteX2" fmla="*/ 85725 w 457200"/>
                <a:gd name="connsiteY2" fmla="*/ 33505 h 338305"/>
                <a:gd name="connsiteX3" fmla="*/ 0 w 457200"/>
                <a:gd name="connsiteY3" fmla="*/ 338305 h 338305"/>
              </a:gdLst>
              <a:ahLst/>
              <a:cxnLst>
                <a:cxn ang="0">
                  <a:pos x="connsiteX0" y="connsiteY0"/>
                </a:cxn>
                <a:cxn ang="0">
                  <a:pos x="connsiteX1" y="connsiteY1"/>
                </a:cxn>
                <a:cxn ang="0">
                  <a:pos x="connsiteX2" y="connsiteY2"/>
                </a:cxn>
                <a:cxn ang="0">
                  <a:pos x="connsiteX3" y="connsiteY3"/>
                </a:cxn>
              </a:cxnLst>
              <a:rect l="l" t="t" r="r" b="b"/>
              <a:pathLst>
                <a:path w="457200" h="338305">
                  <a:moveTo>
                    <a:pt x="457200" y="262105"/>
                  </a:moveTo>
                  <a:cubicBezTo>
                    <a:pt x="421481" y="166855"/>
                    <a:pt x="385763" y="71605"/>
                    <a:pt x="323850" y="33505"/>
                  </a:cubicBezTo>
                  <a:cubicBezTo>
                    <a:pt x="261937" y="-4595"/>
                    <a:pt x="139700" y="-17295"/>
                    <a:pt x="85725" y="33505"/>
                  </a:cubicBezTo>
                  <a:cubicBezTo>
                    <a:pt x="31750" y="84305"/>
                    <a:pt x="15875" y="211305"/>
                    <a:pt x="0" y="338305"/>
                  </a:cubicBezTo>
                </a:path>
              </a:pathLst>
            </a:custGeom>
            <a:ln>
              <a:solidFill>
                <a:srgbClr val="990033"/>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grpSp>
        <p:nvGrpSpPr>
          <p:cNvPr id="2060" name="Groupe 2059"/>
          <p:cNvGrpSpPr/>
          <p:nvPr/>
        </p:nvGrpSpPr>
        <p:grpSpPr>
          <a:xfrm>
            <a:off x="3038723" y="5457997"/>
            <a:ext cx="889000" cy="1124880"/>
            <a:chOff x="5655131" y="5301208"/>
            <a:chExt cx="889000" cy="1124880"/>
          </a:xfrm>
        </p:grpSpPr>
        <p:sp>
          <p:nvSpPr>
            <p:cNvPr id="28" name="Rectangle 27"/>
            <p:cNvSpPr/>
            <p:nvPr/>
          </p:nvSpPr>
          <p:spPr>
            <a:xfrm flipH="1">
              <a:off x="5655131" y="5510799"/>
              <a:ext cx="444500" cy="915289"/>
            </a:xfrm>
            <a:prstGeom prst="rect">
              <a:avLst/>
            </a:prstGeom>
            <a:solidFill>
              <a:srgbClr val="00FF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smtClean="0">
                  <a:solidFill>
                    <a:srgbClr val="000000"/>
                  </a:solidFill>
                </a:rPr>
                <a:t>RMR TDD</a:t>
              </a:r>
              <a:endParaRPr lang="en-GB" sz="800">
                <a:solidFill>
                  <a:srgbClr val="000000"/>
                </a:solidFill>
              </a:endParaRPr>
            </a:p>
          </p:txBody>
        </p:sp>
        <p:sp>
          <p:nvSpPr>
            <p:cNvPr id="34" name="Rectangle 33"/>
            <p:cNvSpPr/>
            <p:nvPr/>
          </p:nvSpPr>
          <p:spPr>
            <a:xfrm flipH="1">
              <a:off x="6099631" y="5510799"/>
              <a:ext cx="444500" cy="915289"/>
            </a:xfrm>
            <a:prstGeom prst="rect">
              <a:avLst/>
            </a:prstGeom>
            <a:solidFill>
              <a:srgbClr val="FFCC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rgbClr val="000000"/>
                  </a:solidFill>
                </a:rPr>
                <a:t>MFCN TDD</a:t>
              </a:r>
              <a:endParaRPr lang="en-GB" sz="800" dirty="0">
                <a:solidFill>
                  <a:srgbClr val="000000"/>
                </a:solidFill>
              </a:endParaRPr>
            </a:p>
          </p:txBody>
        </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377" y="5301208"/>
              <a:ext cx="341160" cy="358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48" name="ZoneTexte 2047"/>
          <p:cNvSpPr txBox="1"/>
          <p:nvPr/>
        </p:nvSpPr>
        <p:spPr>
          <a:xfrm>
            <a:off x="6418362" y="3996353"/>
            <a:ext cx="2618134" cy="584775"/>
          </a:xfrm>
          <a:prstGeom prst="rect">
            <a:avLst/>
          </a:prstGeom>
          <a:noFill/>
        </p:spPr>
        <p:txBody>
          <a:bodyPr wrap="square" rtlCol="0">
            <a:spAutoFit/>
          </a:bodyPr>
          <a:lstStyle/>
          <a:p>
            <a:r>
              <a:rPr lang="en-GB" sz="1600" smtClean="0"/>
              <a:t>RMR BS adjacent to MFCN BS UL band </a:t>
            </a:r>
            <a:endParaRPr lang="en-GB" sz="1600"/>
          </a:p>
        </p:txBody>
      </p:sp>
      <p:sp>
        <p:nvSpPr>
          <p:cNvPr id="42" name="ZoneTexte 41"/>
          <p:cNvSpPr txBox="1"/>
          <p:nvPr/>
        </p:nvSpPr>
        <p:spPr>
          <a:xfrm>
            <a:off x="6418362" y="5687408"/>
            <a:ext cx="2618134" cy="830997"/>
          </a:xfrm>
          <a:prstGeom prst="rect">
            <a:avLst/>
          </a:prstGeom>
          <a:noFill/>
        </p:spPr>
        <p:txBody>
          <a:bodyPr wrap="square" rtlCol="0">
            <a:spAutoFit/>
          </a:bodyPr>
          <a:lstStyle/>
          <a:p>
            <a:r>
              <a:rPr lang="en-GB" sz="1600" dirty="0" smtClean="0"/>
              <a:t>Potential synchronisation issue between RMR and MFCN when adjacent</a:t>
            </a:r>
            <a:endParaRPr lang="en-GB" sz="1600" dirty="0"/>
          </a:p>
        </p:txBody>
      </p:sp>
      <p:sp>
        <p:nvSpPr>
          <p:cNvPr id="23" name="ZoneTexte 22"/>
          <p:cNvSpPr txBox="1"/>
          <p:nvPr/>
        </p:nvSpPr>
        <p:spPr>
          <a:xfrm>
            <a:off x="1958604" y="5925177"/>
            <a:ext cx="1080119" cy="400110"/>
          </a:xfrm>
          <a:prstGeom prst="rect">
            <a:avLst/>
          </a:prstGeom>
          <a:noFill/>
        </p:spPr>
        <p:txBody>
          <a:bodyPr wrap="square" rtlCol="0">
            <a:spAutoFit/>
          </a:bodyPr>
          <a:lstStyle/>
          <a:p>
            <a:r>
              <a:rPr lang="en-GB" sz="1000" dirty="0" smtClean="0">
                <a:latin typeface="Calibri" pitchFamily="34" charset="0"/>
              </a:rPr>
              <a:t>2290-2400 MHz </a:t>
            </a:r>
            <a:br>
              <a:rPr lang="en-GB" sz="1000" dirty="0" smtClean="0">
                <a:latin typeface="Calibri" pitchFamily="34" charset="0"/>
              </a:rPr>
            </a:br>
            <a:r>
              <a:rPr lang="en-GB" sz="1000" dirty="0" smtClean="0">
                <a:latin typeface="Calibri" pitchFamily="34" charset="0"/>
              </a:rPr>
              <a:t>tuning range</a:t>
            </a:r>
            <a:endParaRPr lang="en-GB" sz="1000" dirty="0">
              <a:latin typeface="Calibri" pitchFamily="34" charset="0"/>
            </a:endParaRPr>
          </a:p>
        </p:txBody>
      </p:sp>
      <p:sp>
        <p:nvSpPr>
          <p:cNvPr id="4" name="ZoneTexte 3"/>
          <p:cNvSpPr txBox="1"/>
          <p:nvPr/>
        </p:nvSpPr>
        <p:spPr>
          <a:xfrm>
            <a:off x="197564" y="5875232"/>
            <a:ext cx="1350100" cy="461665"/>
          </a:xfrm>
          <a:prstGeom prst="rect">
            <a:avLst/>
          </a:prstGeom>
          <a:noFill/>
        </p:spPr>
        <p:txBody>
          <a:bodyPr wrap="square" rtlCol="0">
            <a:spAutoFit/>
          </a:bodyPr>
          <a:lstStyle/>
          <a:p>
            <a:r>
              <a:rPr lang="en-GB" sz="800" dirty="0" smtClean="0">
                <a:latin typeface="Calibri" panose="020F0502020204030204" pitchFamily="34" charset="0"/>
              </a:rPr>
              <a:t>Telemetry and </a:t>
            </a:r>
            <a:r>
              <a:rPr lang="en-GB" sz="800" dirty="0">
                <a:latin typeface="Calibri" panose="020F0502020204030204" pitchFamily="34" charset="0"/>
              </a:rPr>
              <a:t>v</a:t>
            </a:r>
            <a:r>
              <a:rPr lang="en-GB" sz="800" dirty="0" smtClean="0">
                <a:latin typeface="Calibri" panose="020F0502020204030204" pitchFamily="34" charset="0"/>
              </a:rPr>
              <a:t>ideo PMSE are common in the band: see ECC Report 172</a:t>
            </a:r>
            <a:endParaRPr lang="en-GB" sz="800" dirty="0">
              <a:latin typeface="Calibri" panose="020F0502020204030204" pitchFamily="34" charset="0"/>
            </a:endParaRPr>
          </a:p>
        </p:txBody>
      </p:sp>
    </p:spTree>
    <p:extLst>
      <p:ext uri="{BB962C8B-B14F-4D97-AF65-F5344CB8AC3E}">
        <p14:creationId xmlns:p14="http://schemas.microsoft.com/office/powerpoint/2010/main" val="390373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59"/>
          <p:cNvCxnSpPr>
            <a:endCxn id="21" idx="0"/>
          </p:cNvCxnSpPr>
          <p:nvPr/>
        </p:nvCxnSpPr>
        <p:spPr>
          <a:xfrm>
            <a:off x="3961088" y="3354977"/>
            <a:ext cx="2580" cy="849622"/>
          </a:xfrm>
          <a:prstGeom prst="line">
            <a:avLst/>
          </a:prstGeom>
          <a:noFill/>
          <a:ln w="9525" cap="flat" cmpd="sng" algn="ctr">
            <a:solidFill>
              <a:srgbClr val="61625E"/>
            </a:solidFill>
            <a:prstDash val="sysDot"/>
          </a:ln>
          <a:effectLst/>
        </p:spPr>
      </p:cxnSp>
      <p:sp>
        <p:nvSpPr>
          <p:cNvPr id="2" name="Titre 1"/>
          <p:cNvSpPr>
            <a:spLocks noGrp="1"/>
          </p:cNvSpPr>
          <p:nvPr>
            <p:ph type="title"/>
          </p:nvPr>
        </p:nvSpPr>
        <p:spPr/>
        <p:txBody>
          <a:bodyPr/>
          <a:lstStyle/>
          <a:p>
            <a:r>
              <a:rPr lang="en-GB" smtClean="0"/>
              <a:t>Key coexistence studies at 900 MHz</a:t>
            </a:r>
            <a:endParaRPr lang="en-GB"/>
          </a:p>
        </p:txBody>
      </p:sp>
      <p:sp>
        <p:nvSpPr>
          <p:cNvPr id="5" name="Espace réservé du numéro de diapositive 4"/>
          <p:cNvSpPr>
            <a:spLocks noGrp="1"/>
          </p:cNvSpPr>
          <p:nvPr>
            <p:ph type="sldNum" sz="quarter" idx="14"/>
          </p:nvPr>
        </p:nvSpPr>
        <p:spPr/>
        <p:txBody>
          <a:bodyPr/>
          <a:lstStyle/>
          <a:p>
            <a:pPr>
              <a:defRPr/>
            </a:pPr>
            <a:fld id="{5D890DD5-4EAE-4C59-B089-E17FF1331F9D}" type="slidenum">
              <a:rPr lang="en-GB" smtClean="0"/>
              <a:pPr>
                <a:defRPr/>
              </a:pPr>
              <a:t>8</a:t>
            </a:fld>
            <a:endParaRPr lang="en-GB"/>
          </a:p>
        </p:txBody>
      </p:sp>
      <p:sp>
        <p:nvSpPr>
          <p:cNvPr id="9" name="Rounded Rectangle 64"/>
          <p:cNvSpPr/>
          <p:nvPr/>
        </p:nvSpPr>
        <p:spPr>
          <a:xfrm>
            <a:off x="2787107" y="3354977"/>
            <a:ext cx="4080746" cy="363600"/>
          </a:xfrm>
          <a:prstGeom prst="roundRect">
            <a:avLst/>
          </a:prstGeom>
          <a:solidFill>
            <a:srgbClr val="90EE12"/>
          </a:solidFill>
          <a:ln w="19050" cap="flat" cmpd="sng" algn="ctr">
            <a:noFill/>
            <a:prstDash val="solid"/>
          </a:ln>
          <a:effectLst/>
        </p:spPr>
        <p:txBody>
          <a:bodyPr wrap="none" lIns="0" tIns="36000" rIns="0" bIns="0" rtlCol="0" anchor="ctr"/>
          <a:lstStyle/>
          <a:p>
            <a:pPr marL="0" marR="0" lvl="0" indent="0" algn="ctr" defTabSz="914400" eaLnBrk="1" fontAlgn="auto" latinLnBrk="0" hangingPunct="1">
              <a:lnSpc>
                <a:spcPts val="800"/>
              </a:lnSpc>
              <a:spcBef>
                <a:spcPts val="0"/>
              </a:spcBef>
              <a:spcAft>
                <a:spcPts val="0"/>
              </a:spcAft>
              <a:buClrTx/>
              <a:buSzTx/>
              <a:buFontTx/>
              <a:buNone/>
              <a:tabLst/>
              <a:defRPr/>
            </a:pPr>
            <a:r>
              <a:rPr kumimoji="0" lang="en-GB" sz="1100" b="1" i="0" u="none" strike="noStrike" kern="0" cap="none" spc="0" normalizeH="0" baseline="0" smtClean="0">
                <a:ln>
                  <a:noFill/>
                </a:ln>
                <a:solidFill>
                  <a:srgbClr val="2E2224"/>
                </a:solidFill>
                <a:effectLst/>
                <a:uLnTx/>
                <a:uFillTx/>
                <a:latin typeface="Calibri" panose="020F0502020204030204" pitchFamily="34" charset="0"/>
              </a:rPr>
              <a:t>RMR DL</a:t>
            </a:r>
            <a:endParaRPr kumimoji="0" lang="en-GB" sz="800" b="1" i="0" u="none" strike="noStrike" kern="0" cap="none" spc="0" normalizeH="0" baseline="0" smtClean="0">
              <a:ln>
                <a:noFill/>
              </a:ln>
              <a:solidFill>
                <a:srgbClr val="2E2224"/>
              </a:solidFill>
              <a:effectLst/>
              <a:uLnTx/>
              <a:uFillTx/>
              <a:latin typeface="Calibri" panose="020F0502020204030204" pitchFamily="34" charset="0"/>
            </a:endParaRPr>
          </a:p>
        </p:txBody>
      </p:sp>
      <p:cxnSp>
        <p:nvCxnSpPr>
          <p:cNvPr id="11" name="Straight Connector 61"/>
          <p:cNvCxnSpPr>
            <a:stCxn id="9" idx="1"/>
          </p:cNvCxnSpPr>
          <p:nvPr/>
        </p:nvCxnSpPr>
        <p:spPr>
          <a:xfrm>
            <a:off x="2787107" y="3536777"/>
            <a:ext cx="12466" cy="781848"/>
          </a:xfrm>
          <a:prstGeom prst="line">
            <a:avLst/>
          </a:prstGeom>
          <a:noFill/>
          <a:ln w="9525" cap="flat" cmpd="sng" algn="ctr">
            <a:solidFill>
              <a:srgbClr val="61625E"/>
            </a:solidFill>
            <a:prstDash val="sysDot"/>
          </a:ln>
          <a:effectLst/>
        </p:spPr>
      </p:cxnSp>
      <p:sp>
        <p:nvSpPr>
          <p:cNvPr id="12" name="Rounded Rectangle 72"/>
          <p:cNvSpPr/>
          <p:nvPr/>
        </p:nvSpPr>
        <p:spPr>
          <a:xfrm>
            <a:off x="402580" y="3187831"/>
            <a:ext cx="287387" cy="530746"/>
          </a:xfrm>
          <a:prstGeom prst="roundRect">
            <a:avLst/>
          </a:prstGeom>
          <a:solidFill>
            <a:srgbClr val="5B9BD5"/>
          </a:solidFill>
          <a:ln w="19050" cap="flat" cmpd="sng" algn="ctr">
            <a:noFill/>
            <a:prstDash val="solid"/>
          </a:ln>
          <a:effectLst/>
        </p:spPr>
        <p:txBody>
          <a:bodyPr vert="vert270"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1" i="0" u="none" strike="noStrike" kern="0" cap="none" spc="0" normalizeH="0" baseline="0" smtClean="0">
                <a:ln>
                  <a:noFill/>
                </a:ln>
                <a:solidFill>
                  <a:prstClr val="white"/>
                </a:solidFill>
                <a:effectLst/>
                <a:uLnTx/>
                <a:uFillTx/>
                <a:latin typeface="Calibri" panose="020F0502020204030204" pitchFamily="34" charset="0"/>
              </a:rPr>
              <a:t>RFID</a:t>
            </a:r>
            <a:endParaRPr kumimoji="0" lang="en-GB" sz="600" b="1" i="0" u="none" strike="noStrike" kern="0" cap="none" spc="0" normalizeH="0" baseline="0">
              <a:ln>
                <a:noFill/>
              </a:ln>
              <a:solidFill>
                <a:prstClr val="white"/>
              </a:solidFill>
              <a:effectLst/>
              <a:uLnTx/>
              <a:uFillTx/>
              <a:latin typeface="Calibri" panose="020F0502020204030204" pitchFamily="34" charset="0"/>
            </a:endParaRPr>
          </a:p>
        </p:txBody>
      </p:sp>
      <p:sp>
        <p:nvSpPr>
          <p:cNvPr id="13" name="Rounded Rectangle 73"/>
          <p:cNvSpPr/>
          <p:nvPr/>
        </p:nvSpPr>
        <p:spPr>
          <a:xfrm>
            <a:off x="1273599" y="3187831"/>
            <a:ext cx="287387" cy="530746"/>
          </a:xfrm>
          <a:prstGeom prst="roundRect">
            <a:avLst/>
          </a:prstGeom>
          <a:solidFill>
            <a:srgbClr val="5B9BD5"/>
          </a:solidFill>
          <a:ln w="19050" cap="flat" cmpd="sng" algn="ctr">
            <a:noFill/>
            <a:prstDash val="solid"/>
          </a:ln>
          <a:effectLst/>
        </p:spPr>
        <p:txBody>
          <a:bodyPr vert="vert270" wrap="none"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GB" sz="600" b="1" i="0" u="none" strike="noStrike" kern="0" cap="none" spc="0" normalizeH="0" baseline="0">
                <a:ln>
                  <a:noFill/>
                </a:ln>
                <a:solidFill>
                  <a:prstClr val="white"/>
                </a:solidFill>
                <a:effectLst/>
                <a:uLnTx/>
                <a:uFillTx/>
                <a:latin typeface="Calibri" panose="020F0502020204030204" pitchFamily="34" charset="0"/>
              </a:rPr>
              <a:t>RFID &amp; </a:t>
            </a:r>
            <a:r>
              <a:rPr lang="en-GB" sz="600" b="1" kern="0" smtClean="0">
                <a:solidFill>
                  <a:prstClr val="white"/>
                </a:solidFill>
                <a:latin typeface="Calibri" panose="020F0502020204030204" pitchFamily="34" charset="0"/>
              </a:rPr>
              <a:t>SRD in</a:t>
            </a:r>
            <a:br>
              <a:rPr lang="en-GB" sz="600" b="1" kern="0" smtClean="0">
                <a:solidFill>
                  <a:prstClr val="white"/>
                </a:solidFill>
                <a:latin typeface="Calibri" panose="020F0502020204030204" pitchFamily="34" charset="0"/>
              </a:rPr>
            </a:br>
            <a:r>
              <a:rPr lang="en-GB" sz="600" b="1" kern="0" smtClean="0">
                <a:solidFill>
                  <a:prstClr val="white"/>
                </a:solidFill>
                <a:latin typeface="Calibri" panose="020F0502020204030204" pitchFamily="34" charset="0"/>
              </a:rPr>
              <a:t>data networks</a:t>
            </a:r>
            <a:endParaRPr kumimoji="0" lang="en-GB" sz="600" b="1" i="0" u="none" strike="noStrike" kern="0" cap="none" spc="0" normalizeH="0" baseline="0">
              <a:ln>
                <a:noFill/>
              </a:ln>
              <a:solidFill>
                <a:prstClr val="white"/>
              </a:solidFill>
              <a:effectLst/>
              <a:uLnTx/>
              <a:uFillTx/>
              <a:latin typeface="Calibri" panose="020F0502020204030204" pitchFamily="34" charset="0"/>
            </a:endParaRPr>
          </a:p>
        </p:txBody>
      </p:sp>
      <p:sp>
        <p:nvSpPr>
          <p:cNvPr id="14" name="Rounded Rectangle 75"/>
          <p:cNvSpPr/>
          <p:nvPr/>
        </p:nvSpPr>
        <p:spPr>
          <a:xfrm>
            <a:off x="2146375" y="3187831"/>
            <a:ext cx="287387" cy="530746"/>
          </a:xfrm>
          <a:prstGeom prst="roundRect">
            <a:avLst/>
          </a:prstGeom>
          <a:solidFill>
            <a:srgbClr val="5B9BD5"/>
          </a:solidFill>
          <a:ln w="19050" cap="flat" cmpd="sng" algn="ctr">
            <a:noFill/>
            <a:prstDash val="solid"/>
          </a:ln>
          <a:effectLst/>
        </p:spPr>
        <p:txBody>
          <a:bodyPr vert="vert270" wrap="none"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GB" sz="600" b="1" i="0" u="none" strike="noStrike" kern="0" cap="none" spc="0" normalizeH="0" baseline="0" smtClean="0">
                <a:ln>
                  <a:noFill/>
                </a:ln>
                <a:solidFill>
                  <a:prstClr val="white"/>
                </a:solidFill>
                <a:effectLst/>
                <a:uLnTx/>
                <a:uFillTx/>
                <a:latin typeface="Calibri" panose="020F0502020204030204" pitchFamily="34" charset="0"/>
              </a:rPr>
              <a:t>RFID &amp; </a:t>
            </a:r>
            <a:r>
              <a:rPr lang="en-GB" sz="600" b="1" kern="0" smtClean="0">
                <a:solidFill>
                  <a:prstClr val="white"/>
                </a:solidFill>
                <a:latin typeface="Calibri" panose="020F0502020204030204" pitchFamily="34" charset="0"/>
              </a:rPr>
              <a:t>SRD in</a:t>
            </a:r>
            <a:br>
              <a:rPr lang="en-GB" sz="600" b="1" kern="0" smtClean="0">
                <a:solidFill>
                  <a:prstClr val="white"/>
                </a:solidFill>
                <a:latin typeface="Calibri" panose="020F0502020204030204" pitchFamily="34" charset="0"/>
              </a:rPr>
            </a:br>
            <a:r>
              <a:rPr lang="en-GB" sz="600" b="1" kern="0" smtClean="0">
                <a:solidFill>
                  <a:prstClr val="white"/>
                </a:solidFill>
                <a:latin typeface="Calibri" panose="020F0502020204030204" pitchFamily="34" charset="0"/>
              </a:rPr>
              <a:t>data networks</a:t>
            </a:r>
            <a:endParaRPr kumimoji="0" lang="en-GB" sz="600" b="1" i="0" u="none" strike="noStrike" kern="0" cap="none" spc="0" normalizeH="0" baseline="0" smtClean="0">
              <a:ln>
                <a:noFill/>
              </a:ln>
              <a:solidFill>
                <a:prstClr val="white"/>
              </a:solidFill>
              <a:effectLst/>
              <a:uLnTx/>
              <a:uFillTx/>
              <a:latin typeface="Calibri" panose="020F0502020204030204" pitchFamily="34" charset="0"/>
            </a:endParaRPr>
          </a:p>
        </p:txBody>
      </p:sp>
      <p:sp>
        <p:nvSpPr>
          <p:cNvPr id="17" name="TextBox 53"/>
          <p:cNvSpPr txBox="1"/>
          <p:nvPr/>
        </p:nvSpPr>
        <p:spPr>
          <a:xfrm>
            <a:off x="2002037" y="3671540"/>
            <a:ext cx="576064"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smtClean="0">
                <a:ln>
                  <a:noFill/>
                </a:ln>
                <a:solidFill>
                  <a:srgbClr val="2E2224"/>
                </a:solidFill>
                <a:effectLst/>
                <a:uLnTx/>
                <a:uFillTx/>
                <a:latin typeface="Calibri" panose="020F0502020204030204" pitchFamily="34" charset="0"/>
              </a:rPr>
              <a:t>918,7 MHz</a:t>
            </a:r>
            <a:endParaRPr kumimoji="0" lang="en-GB" sz="600" b="0" i="0" u="none" strike="noStrike" kern="0" cap="none" spc="0" normalizeH="0" baseline="0">
              <a:ln>
                <a:noFill/>
              </a:ln>
              <a:solidFill>
                <a:srgbClr val="2E2224"/>
              </a:solidFill>
              <a:effectLst/>
              <a:uLnTx/>
              <a:uFillTx/>
              <a:latin typeface="Calibri" panose="020F0502020204030204" pitchFamily="34" charset="0"/>
            </a:endParaRPr>
          </a:p>
        </p:txBody>
      </p:sp>
      <p:sp>
        <p:nvSpPr>
          <p:cNvPr id="18" name="TextBox 56"/>
          <p:cNvSpPr txBox="1"/>
          <p:nvPr/>
        </p:nvSpPr>
        <p:spPr>
          <a:xfrm>
            <a:off x="1129260" y="3671540"/>
            <a:ext cx="576064"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smtClean="0">
                <a:ln>
                  <a:noFill/>
                </a:ln>
                <a:solidFill>
                  <a:srgbClr val="2E2224"/>
                </a:solidFill>
                <a:effectLst/>
                <a:uLnTx/>
                <a:uFillTx/>
                <a:latin typeface="Calibri" panose="020F0502020204030204" pitchFamily="34" charset="0"/>
              </a:rPr>
              <a:t>917,5 MHz</a:t>
            </a:r>
            <a:endParaRPr kumimoji="0" lang="en-GB" sz="600" b="0" i="0" u="none" strike="noStrike" kern="0" cap="none" spc="0" normalizeH="0" baseline="0">
              <a:ln>
                <a:noFill/>
              </a:ln>
              <a:solidFill>
                <a:srgbClr val="2E2224"/>
              </a:solidFill>
              <a:effectLst/>
              <a:uLnTx/>
              <a:uFillTx/>
              <a:latin typeface="Calibri" panose="020F0502020204030204" pitchFamily="34" charset="0"/>
            </a:endParaRPr>
          </a:p>
        </p:txBody>
      </p:sp>
      <p:sp>
        <p:nvSpPr>
          <p:cNvPr id="19" name="TextBox 70"/>
          <p:cNvSpPr txBox="1"/>
          <p:nvPr/>
        </p:nvSpPr>
        <p:spPr>
          <a:xfrm>
            <a:off x="258622" y="3671540"/>
            <a:ext cx="576064"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smtClean="0">
                <a:ln>
                  <a:noFill/>
                </a:ln>
                <a:solidFill>
                  <a:srgbClr val="2E2224"/>
                </a:solidFill>
                <a:effectLst/>
                <a:uLnTx/>
                <a:uFillTx/>
                <a:latin typeface="Calibri" panose="020F0502020204030204" pitchFamily="34" charset="0"/>
              </a:rPr>
              <a:t>916,3 MHz</a:t>
            </a:r>
            <a:endParaRPr kumimoji="0" lang="en-GB" sz="600" b="0" i="0" u="none" strike="noStrike" kern="0" cap="none" spc="0" normalizeH="0" baseline="0">
              <a:ln>
                <a:noFill/>
              </a:ln>
              <a:solidFill>
                <a:srgbClr val="2E2224"/>
              </a:solidFill>
              <a:effectLst/>
              <a:uLnTx/>
              <a:uFillTx/>
              <a:latin typeface="Calibri" panose="020F0502020204030204" pitchFamily="34" charset="0"/>
            </a:endParaRPr>
          </a:p>
        </p:txBody>
      </p:sp>
      <p:sp>
        <p:nvSpPr>
          <p:cNvPr id="21" name="TextBox 60"/>
          <p:cNvSpPr txBox="1"/>
          <p:nvPr/>
        </p:nvSpPr>
        <p:spPr>
          <a:xfrm>
            <a:off x="3675636" y="4204599"/>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smtClean="0">
                <a:ln>
                  <a:noFill/>
                </a:ln>
                <a:solidFill>
                  <a:srgbClr val="2E2224"/>
                </a:solidFill>
                <a:effectLst/>
                <a:uLnTx/>
                <a:uFillTx/>
                <a:latin typeface="Calibri" panose="020F0502020204030204" pitchFamily="34" charset="0"/>
              </a:rPr>
              <a:t>921</a:t>
            </a:r>
            <a:endParaRPr kumimoji="0" lang="en-GB" sz="700" b="0" i="0" u="none" strike="noStrike" kern="0" cap="none" spc="0" normalizeH="0" baseline="0">
              <a:ln>
                <a:noFill/>
              </a:ln>
              <a:solidFill>
                <a:srgbClr val="2E2224"/>
              </a:solidFill>
              <a:effectLst/>
              <a:uLnTx/>
              <a:uFillTx/>
              <a:latin typeface="Calibri" panose="020F0502020204030204" pitchFamily="34" charset="0"/>
            </a:endParaRPr>
          </a:p>
        </p:txBody>
      </p:sp>
      <p:cxnSp>
        <p:nvCxnSpPr>
          <p:cNvPr id="22" name="Straight Connector 67"/>
          <p:cNvCxnSpPr/>
          <p:nvPr/>
        </p:nvCxnSpPr>
        <p:spPr>
          <a:xfrm>
            <a:off x="1780558" y="3925386"/>
            <a:ext cx="0" cy="279214"/>
          </a:xfrm>
          <a:prstGeom prst="line">
            <a:avLst/>
          </a:prstGeom>
          <a:noFill/>
          <a:ln w="9525" cap="flat" cmpd="sng" algn="ctr">
            <a:solidFill>
              <a:srgbClr val="61625E"/>
            </a:solidFill>
            <a:prstDash val="sysDot"/>
          </a:ln>
          <a:effectLst/>
        </p:spPr>
      </p:cxnSp>
      <p:sp>
        <p:nvSpPr>
          <p:cNvPr id="23" name="TextBox 68"/>
          <p:cNvSpPr txBox="1"/>
          <p:nvPr/>
        </p:nvSpPr>
        <p:spPr>
          <a:xfrm>
            <a:off x="1492526" y="4203611"/>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smtClean="0">
                <a:ln>
                  <a:noFill/>
                </a:ln>
                <a:solidFill>
                  <a:srgbClr val="2E2224"/>
                </a:solidFill>
                <a:effectLst/>
                <a:uLnTx/>
                <a:uFillTx/>
                <a:latin typeface="Calibri" panose="020F0502020204030204" pitchFamily="34" charset="0"/>
              </a:rPr>
              <a:t>918</a:t>
            </a:r>
            <a:endParaRPr kumimoji="0" lang="en-GB" sz="700" b="0" i="0" u="none" strike="noStrike" kern="0" cap="none" spc="0" normalizeH="0" baseline="0">
              <a:ln>
                <a:noFill/>
              </a:ln>
              <a:solidFill>
                <a:srgbClr val="2E2224"/>
              </a:solidFill>
              <a:effectLst/>
              <a:uLnTx/>
              <a:uFillTx/>
              <a:latin typeface="Calibri" panose="020F0502020204030204" pitchFamily="34" charset="0"/>
            </a:endParaRPr>
          </a:p>
        </p:txBody>
      </p:sp>
      <p:sp>
        <p:nvSpPr>
          <p:cNvPr id="25" name="TextBox 60"/>
          <p:cNvSpPr txBox="1"/>
          <p:nvPr/>
        </p:nvSpPr>
        <p:spPr>
          <a:xfrm>
            <a:off x="6577240" y="4204600"/>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smtClean="0">
                <a:ln>
                  <a:noFill/>
                </a:ln>
                <a:solidFill>
                  <a:srgbClr val="2E2224"/>
                </a:solidFill>
                <a:effectLst/>
                <a:uLnTx/>
                <a:uFillTx/>
                <a:latin typeface="Calibri" panose="020F0502020204030204" pitchFamily="34" charset="0"/>
              </a:rPr>
              <a:t>925 MHz</a:t>
            </a:r>
            <a:endParaRPr kumimoji="0" lang="en-GB" sz="700" b="0" i="0" u="none" strike="noStrike" kern="0" cap="none" spc="0" normalizeH="0" baseline="0">
              <a:ln>
                <a:noFill/>
              </a:ln>
              <a:solidFill>
                <a:srgbClr val="2E2224"/>
              </a:solidFill>
              <a:effectLst/>
              <a:uLnTx/>
              <a:uFillTx/>
              <a:latin typeface="Calibri" panose="020F0502020204030204" pitchFamily="34" charset="0"/>
            </a:endParaRPr>
          </a:p>
        </p:txBody>
      </p:sp>
      <p:sp>
        <p:nvSpPr>
          <p:cNvPr id="27" name="Rounded Rectangle 69"/>
          <p:cNvSpPr/>
          <p:nvPr/>
        </p:nvSpPr>
        <p:spPr>
          <a:xfrm>
            <a:off x="1344640" y="3844916"/>
            <a:ext cx="1454001" cy="130245"/>
          </a:xfrm>
          <a:prstGeom prst="roundRect">
            <a:avLst/>
          </a:prstGeom>
          <a:solidFill>
            <a:srgbClr val="964D2C"/>
          </a:solidFill>
          <a:ln w="1905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1" i="0" u="none" strike="noStrike" kern="0" cap="none" spc="0" normalizeH="0" baseline="0" dirty="0" smtClean="0">
                <a:ln>
                  <a:noFill/>
                </a:ln>
                <a:solidFill>
                  <a:prstClr val="white"/>
                </a:solidFill>
                <a:effectLst/>
                <a:uLnTx/>
                <a:uFillTx/>
                <a:latin typeface="Calibri" panose="020F0502020204030204" pitchFamily="34" charset="0"/>
              </a:rPr>
              <a:t>Non-specific SRD</a:t>
            </a:r>
          </a:p>
        </p:txBody>
      </p:sp>
      <p:sp>
        <p:nvSpPr>
          <p:cNvPr id="28" name="TextBox 62"/>
          <p:cNvSpPr txBox="1"/>
          <p:nvPr/>
        </p:nvSpPr>
        <p:spPr>
          <a:xfrm>
            <a:off x="2520721" y="4203612"/>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smtClean="0">
                <a:ln>
                  <a:noFill/>
                </a:ln>
                <a:solidFill>
                  <a:srgbClr val="2E2224"/>
                </a:solidFill>
                <a:effectLst/>
                <a:uLnTx/>
                <a:uFillTx/>
                <a:latin typeface="Calibri" panose="020F0502020204030204" pitchFamily="34" charset="0"/>
              </a:rPr>
              <a:t>919,4</a:t>
            </a:r>
            <a:endParaRPr kumimoji="0" lang="en-GB" sz="700" b="0" i="0" u="none" strike="noStrike" kern="0" cap="none" spc="0" normalizeH="0" baseline="0">
              <a:ln>
                <a:noFill/>
              </a:ln>
              <a:solidFill>
                <a:srgbClr val="2E2224"/>
              </a:solidFill>
              <a:effectLst/>
              <a:uLnTx/>
              <a:uFillTx/>
              <a:latin typeface="Calibri" panose="020F0502020204030204" pitchFamily="34" charset="0"/>
            </a:endParaRPr>
          </a:p>
        </p:txBody>
      </p:sp>
      <p:cxnSp>
        <p:nvCxnSpPr>
          <p:cNvPr id="29" name="Straight Connector 61"/>
          <p:cNvCxnSpPr>
            <a:stCxn id="31" idx="1"/>
          </p:cNvCxnSpPr>
          <p:nvPr/>
        </p:nvCxnSpPr>
        <p:spPr>
          <a:xfrm>
            <a:off x="1344640" y="4040284"/>
            <a:ext cx="932" cy="163329"/>
          </a:xfrm>
          <a:prstGeom prst="line">
            <a:avLst/>
          </a:prstGeom>
          <a:noFill/>
          <a:ln w="9525" cap="flat" cmpd="sng" algn="ctr">
            <a:solidFill>
              <a:srgbClr val="61625E"/>
            </a:solidFill>
            <a:prstDash val="sysDot"/>
          </a:ln>
          <a:effectLst/>
        </p:spPr>
      </p:cxnSp>
      <p:sp>
        <p:nvSpPr>
          <p:cNvPr id="30" name="TextBox 62"/>
          <p:cNvSpPr txBox="1"/>
          <p:nvPr/>
        </p:nvSpPr>
        <p:spPr>
          <a:xfrm>
            <a:off x="1066720" y="4203612"/>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smtClean="0">
                <a:ln>
                  <a:noFill/>
                </a:ln>
                <a:solidFill>
                  <a:srgbClr val="2E2224"/>
                </a:solidFill>
                <a:effectLst/>
                <a:uLnTx/>
                <a:uFillTx/>
                <a:latin typeface="Calibri" panose="020F0502020204030204" pitchFamily="34" charset="0"/>
              </a:rPr>
              <a:t>917,4</a:t>
            </a:r>
            <a:endParaRPr kumimoji="0" lang="en-GB" sz="700" b="0" i="0" u="none" strike="noStrike" kern="0" cap="none" spc="0" normalizeH="0" baseline="0">
              <a:ln>
                <a:noFill/>
              </a:ln>
              <a:solidFill>
                <a:srgbClr val="2E2224"/>
              </a:solidFill>
              <a:effectLst/>
              <a:uLnTx/>
              <a:uFillTx/>
              <a:latin typeface="Calibri" panose="020F0502020204030204" pitchFamily="34" charset="0"/>
            </a:endParaRPr>
          </a:p>
        </p:txBody>
      </p:sp>
      <p:sp>
        <p:nvSpPr>
          <p:cNvPr id="31" name="Rounded Rectangle 69"/>
          <p:cNvSpPr/>
          <p:nvPr/>
        </p:nvSpPr>
        <p:spPr>
          <a:xfrm>
            <a:off x="1344640" y="3975161"/>
            <a:ext cx="1454001" cy="130245"/>
          </a:xfrm>
          <a:prstGeom prst="roundRect">
            <a:avLst/>
          </a:prstGeom>
          <a:solidFill>
            <a:srgbClr val="F79646"/>
          </a:solidFill>
          <a:ln w="1905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1" i="0" u="none" strike="noStrike" kern="0" cap="none" spc="0" normalizeH="0" baseline="0" smtClean="0">
                <a:ln>
                  <a:noFill/>
                </a:ln>
                <a:solidFill>
                  <a:sysClr val="windowText" lastClr="000000"/>
                </a:solidFill>
                <a:effectLst/>
                <a:uLnTx/>
                <a:uFillTx/>
                <a:latin typeface="Calibri" panose="020F0502020204030204" pitchFamily="34" charset="0"/>
              </a:rPr>
              <a:t>802.11ah</a:t>
            </a:r>
          </a:p>
        </p:txBody>
      </p:sp>
      <p:cxnSp>
        <p:nvCxnSpPr>
          <p:cNvPr id="36" name="Straight Connector 61"/>
          <p:cNvCxnSpPr>
            <a:stCxn id="34" idx="1"/>
          </p:cNvCxnSpPr>
          <p:nvPr/>
        </p:nvCxnSpPr>
        <p:spPr>
          <a:xfrm flipH="1">
            <a:off x="2799572" y="2245015"/>
            <a:ext cx="1" cy="280313"/>
          </a:xfrm>
          <a:prstGeom prst="line">
            <a:avLst/>
          </a:prstGeom>
          <a:noFill/>
          <a:ln w="9525" cap="flat" cmpd="sng" algn="ctr">
            <a:solidFill>
              <a:srgbClr val="61625E"/>
            </a:solidFill>
            <a:prstDash val="sysDot"/>
          </a:ln>
          <a:effectLst/>
        </p:spPr>
      </p:cxnSp>
      <p:cxnSp>
        <p:nvCxnSpPr>
          <p:cNvPr id="38" name="Straight Connector 59"/>
          <p:cNvCxnSpPr/>
          <p:nvPr/>
        </p:nvCxnSpPr>
        <p:spPr>
          <a:xfrm>
            <a:off x="3961088" y="2062909"/>
            <a:ext cx="0" cy="463406"/>
          </a:xfrm>
          <a:prstGeom prst="line">
            <a:avLst/>
          </a:prstGeom>
          <a:noFill/>
          <a:ln w="9525" cap="flat" cmpd="sng" algn="ctr">
            <a:solidFill>
              <a:srgbClr val="61625E"/>
            </a:solidFill>
            <a:prstDash val="sysDot"/>
          </a:ln>
          <a:effectLst/>
        </p:spPr>
      </p:cxnSp>
      <p:sp>
        <p:nvSpPr>
          <p:cNvPr id="40" name="TextBox 60"/>
          <p:cNvSpPr txBox="1"/>
          <p:nvPr/>
        </p:nvSpPr>
        <p:spPr>
          <a:xfrm>
            <a:off x="3675636" y="2526314"/>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smtClean="0">
                <a:ln>
                  <a:noFill/>
                </a:ln>
                <a:solidFill>
                  <a:srgbClr val="2E2224"/>
                </a:solidFill>
                <a:effectLst/>
                <a:uLnTx/>
                <a:uFillTx/>
                <a:latin typeface="Calibri" panose="020F0502020204030204" pitchFamily="34" charset="0"/>
              </a:rPr>
              <a:t>876</a:t>
            </a:r>
            <a:endParaRPr kumimoji="0" lang="en-GB" sz="700" b="0" i="0" u="none" strike="noStrike" kern="0" cap="none" spc="0" normalizeH="0" baseline="0">
              <a:ln>
                <a:noFill/>
              </a:ln>
              <a:solidFill>
                <a:srgbClr val="2E2224"/>
              </a:solidFill>
              <a:effectLst/>
              <a:uLnTx/>
              <a:uFillTx/>
              <a:latin typeface="Calibri" panose="020F0502020204030204" pitchFamily="34" charset="0"/>
            </a:endParaRPr>
          </a:p>
        </p:txBody>
      </p:sp>
      <p:cxnSp>
        <p:nvCxnSpPr>
          <p:cNvPr id="41" name="Straight Connector 67"/>
          <p:cNvCxnSpPr/>
          <p:nvPr/>
        </p:nvCxnSpPr>
        <p:spPr>
          <a:xfrm>
            <a:off x="2500373" y="2247101"/>
            <a:ext cx="0" cy="279214"/>
          </a:xfrm>
          <a:prstGeom prst="line">
            <a:avLst/>
          </a:prstGeom>
          <a:noFill/>
          <a:ln w="9525" cap="flat" cmpd="sng" algn="ctr">
            <a:solidFill>
              <a:srgbClr val="61625E"/>
            </a:solidFill>
            <a:prstDash val="sysDot"/>
          </a:ln>
          <a:effectLst/>
        </p:spPr>
      </p:cxnSp>
      <p:sp>
        <p:nvSpPr>
          <p:cNvPr id="42" name="TextBox 68"/>
          <p:cNvSpPr txBox="1"/>
          <p:nvPr/>
        </p:nvSpPr>
        <p:spPr>
          <a:xfrm>
            <a:off x="2211042" y="2525326"/>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smtClean="0">
                <a:ln>
                  <a:noFill/>
                </a:ln>
                <a:solidFill>
                  <a:srgbClr val="2E2224"/>
                </a:solidFill>
                <a:effectLst/>
                <a:uLnTx/>
                <a:uFillTx/>
                <a:latin typeface="Calibri" panose="020F0502020204030204" pitchFamily="34" charset="0"/>
              </a:rPr>
              <a:t>874</a:t>
            </a:r>
            <a:endParaRPr kumimoji="0" lang="en-GB" sz="700" b="0" i="0" u="none" strike="noStrike" kern="0" cap="none" spc="0" normalizeH="0" baseline="0">
              <a:ln>
                <a:noFill/>
              </a:ln>
              <a:solidFill>
                <a:srgbClr val="2E2224"/>
              </a:solidFill>
              <a:effectLst/>
              <a:uLnTx/>
              <a:uFillTx/>
              <a:latin typeface="Calibri" panose="020F0502020204030204" pitchFamily="34" charset="0"/>
            </a:endParaRPr>
          </a:p>
        </p:txBody>
      </p:sp>
      <p:sp>
        <p:nvSpPr>
          <p:cNvPr id="44" name="TextBox 60"/>
          <p:cNvSpPr txBox="1"/>
          <p:nvPr/>
        </p:nvSpPr>
        <p:spPr>
          <a:xfrm>
            <a:off x="6577240" y="2526315"/>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smtClean="0">
                <a:ln>
                  <a:noFill/>
                </a:ln>
                <a:solidFill>
                  <a:srgbClr val="2E2224"/>
                </a:solidFill>
                <a:effectLst/>
                <a:uLnTx/>
                <a:uFillTx/>
                <a:latin typeface="Calibri" panose="020F0502020204030204" pitchFamily="34" charset="0"/>
              </a:rPr>
              <a:t>880 MHz</a:t>
            </a:r>
            <a:endParaRPr kumimoji="0" lang="en-GB" sz="700" b="0" i="0" u="none" strike="noStrike" kern="0" cap="none" spc="0" normalizeH="0" baseline="0">
              <a:ln>
                <a:noFill/>
              </a:ln>
              <a:solidFill>
                <a:srgbClr val="2E2224"/>
              </a:solidFill>
              <a:effectLst/>
              <a:uLnTx/>
              <a:uFillTx/>
              <a:latin typeface="Calibri" panose="020F0502020204030204" pitchFamily="34" charset="0"/>
            </a:endParaRPr>
          </a:p>
        </p:txBody>
      </p:sp>
      <p:sp>
        <p:nvSpPr>
          <p:cNvPr id="46" name="TextBox 62"/>
          <p:cNvSpPr txBox="1"/>
          <p:nvPr/>
        </p:nvSpPr>
        <p:spPr>
          <a:xfrm>
            <a:off x="2520720" y="2525327"/>
            <a:ext cx="576064"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smtClean="0">
                <a:ln>
                  <a:noFill/>
                </a:ln>
                <a:solidFill>
                  <a:srgbClr val="2E2224"/>
                </a:solidFill>
                <a:effectLst/>
                <a:uLnTx/>
                <a:uFillTx/>
                <a:latin typeface="Calibri" panose="020F0502020204030204" pitchFamily="34" charset="0"/>
              </a:rPr>
              <a:t>874,4</a:t>
            </a:r>
            <a:endParaRPr kumimoji="0" lang="en-GB" sz="700" b="0" i="0" u="none" strike="noStrike" kern="0" cap="none" spc="0" normalizeH="0" baseline="0">
              <a:ln>
                <a:noFill/>
              </a:ln>
              <a:solidFill>
                <a:srgbClr val="2E2224"/>
              </a:solidFill>
              <a:effectLst/>
              <a:uLnTx/>
              <a:uFillTx/>
              <a:latin typeface="Calibri" panose="020F0502020204030204" pitchFamily="34" charset="0"/>
            </a:endParaRPr>
          </a:p>
        </p:txBody>
      </p:sp>
      <p:sp>
        <p:nvSpPr>
          <p:cNvPr id="47" name="Rounded Rectangle 69"/>
          <p:cNvSpPr/>
          <p:nvPr/>
        </p:nvSpPr>
        <p:spPr>
          <a:xfrm>
            <a:off x="2508028" y="2062909"/>
            <a:ext cx="290612" cy="364212"/>
          </a:xfrm>
          <a:prstGeom prst="roundRect">
            <a:avLst/>
          </a:prstGeom>
          <a:solidFill>
            <a:srgbClr val="5B9BD5"/>
          </a:solidFill>
          <a:ln w="19050" cap="flat" cmpd="sng" algn="ctr">
            <a:noFill/>
            <a:prstDash val="solid"/>
          </a:ln>
          <a:effectLst/>
        </p:spPr>
        <p:txBody>
          <a:bodyPr wrap="none"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GB" sz="600" b="1" i="0" u="none" strike="noStrike" kern="0" cap="none" spc="0" normalizeH="0" baseline="0" smtClean="0">
                <a:ln>
                  <a:noFill/>
                </a:ln>
                <a:solidFill>
                  <a:prstClr val="white"/>
                </a:solidFill>
                <a:effectLst/>
                <a:uLnTx/>
                <a:uFillTx/>
                <a:latin typeface="Calibri" panose="020F0502020204030204" pitchFamily="34" charset="0"/>
              </a:rPr>
              <a:t>SRD in</a:t>
            </a:r>
            <a:br>
              <a:rPr kumimoji="0" lang="en-GB" sz="600" b="1" i="0" u="none" strike="noStrike" kern="0" cap="none" spc="0" normalizeH="0" baseline="0" smtClean="0">
                <a:ln>
                  <a:noFill/>
                </a:ln>
                <a:solidFill>
                  <a:prstClr val="white"/>
                </a:solidFill>
                <a:effectLst/>
                <a:uLnTx/>
                <a:uFillTx/>
                <a:latin typeface="Calibri" panose="020F0502020204030204" pitchFamily="34" charset="0"/>
              </a:rPr>
            </a:br>
            <a:r>
              <a:rPr kumimoji="0" lang="en-GB" sz="600" b="1" i="0" u="none" strike="noStrike" kern="0" cap="none" spc="0" normalizeH="0" baseline="0" smtClean="0">
                <a:ln>
                  <a:noFill/>
                </a:ln>
                <a:solidFill>
                  <a:prstClr val="white"/>
                </a:solidFill>
                <a:effectLst/>
                <a:uLnTx/>
                <a:uFillTx/>
                <a:latin typeface="Calibri" panose="020F0502020204030204" pitchFamily="34" charset="0"/>
              </a:rPr>
              <a:t>data</a:t>
            </a:r>
            <a:br>
              <a:rPr kumimoji="0" lang="en-GB" sz="600" b="1" i="0" u="none" strike="noStrike" kern="0" cap="none" spc="0" normalizeH="0" baseline="0" smtClean="0">
                <a:ln>
                  <a:noFill/>
                </a:ln>
                <a:solidFill>
                  <a:prstClr val="white"/>
                </a:solidFill>
                <a:effectLst/>
                <a:uLnTx/>
                <a:uFillTx/>
                <a:latin typeface="Calibri" panose="020F0502020204030204" pitchFamily="34" charset="0"/>
              </a:rPr>
            </a:br>
            <a:r>
              <a:rPr kumimoji="0" lang="en-GB" sz="600" b="1" i="0" u="none" strike="noStrike" kern="0" cap="none" spc="0" normalizeH="0" baseline="0" smtClean="0">
                <a:ln>
                  <a:noFill/>
                </a:ln>
                <a:solidFill>
                  <a:prstClr val="white"/>
                </a:solidFill>
                <a:effectLst/>
                <a:uLnTx/>
                <a:uFillTx/>
                <a:latin typeface="Calibri" panose="020F0502020204030204" pitchFamily="34" charset="0"/>
              </a:rPr>
              <a:t>networks</a:t>
            </a:r>
          </a:p>
        </p:txBody>
      </p:sp>
      <p:sp>
        <p:nvSpPr>
          <p:cNvPr id="34" name="Rounded Rectangle 64"/>
          <p:cNvSpPr/>
          <p:nvPr/>
        </p:nvSpPr>
        <p:spPr>
          <a:xfrm>
            <a:off x="2799573" y="2062909"/>
            <a:ext cx="4068279" cy="364212"/>
          </a:xfrm>
          <a:prstGeom prst="roundRect">
            <a:avLst/>
          </a:prstGeom>
          <a:solidFill>
            <a:srgbClr val="90EE12"/>
          </a:solidFill>
          <a:ln w="19050" cap="flat" cmpd="sng" algn="ctr">
            <a:noFill/>
            <a:prstDash val="solid"/>
          </a:ln>
          <a:effectLst/>
        </p:spPr>
        <p:txBody>
          <a:bodyPr wrap="none" lIns="0" tIns="36000" rIns="0" bIns="0" rtlCol="0" anchor="ctr"/>
          <a:lstStyle/>
          <a:p>
            <a:pPr marL="0" marR="0" lvl="0" indent="0" algn="ctr" defTabSz="914400" eaLnBrk="1" fontAlgn="auto" latinLnBrk="0" hangingPunct="1">
              <a:lnSpc>
                <a:spcPts val="800"/>
              </a:lnSpc>
              <a:spcBef>
                <a:spcPts val="0"/>
              </a:spcBef>
              <a:spcAft>
                <a:spcPts val="0"/>
              </a:spcAft>
              <a:buClrTx/>
              <a:buSzTx/>
              <a:buFontTx/>
              <a:buNone/>
              <a:tabLst/>
              <a:defRPr/>
            </a:pPr>
            <a:r>
              <a:rPr kumimoji="0" lang="en-GB" sz="1100" b="1" i="0" u="none" strike="noStrike" kern="0" cap="none" spc="0" normalizeH="0" baseline="0" smtClean="0">
                <a:ln>
                  <a:noFill/>
                </a:ln>
                <a:solidFill>
                  <a:srgbClr val="2E2224"/>
                </a:solidFill>
                <a:effectLst/>
                <a:uLnTx/>
                <a:uFillTx/>
                <a:latin typeface="Calibri" panose="020F0502020204030204" pitchFamily="34" charset="0"/>
              </a:rPr>
              <a:t>RMR UL</a:t>
            </a:r>
            <a:endParaRPr kumimoji="0" lang="en-GB" sz="800" b="1" i="0" u="none" strike="noStrike" kern="0" cap="none" spc="0" normalizeH="0" baseline="0" smtClean="0">
              <a:ln>
                <a:noFill/>
              </a:ln>
              <a:solidFill>
                <a:srgbClr val="2E2224"/>
              </a:solidFill>
              <a:effectLst/>
              <a:uLnTx/>
              <a:uFillTx/>
              <a:latin typeface="Calibri" panose="020F0502020204030204" pitchFamily="34" charset="0"/>
            </a:endParaRPr>
          </a:p>
        </p:txBody>
      </p:sp>
      <p:sp>
        <p:nvSpPr>
          <p:cNvPr id="60" name="Rounded Rectangle 64"/>
          <p:cNvSpPr/>
          <p:nvPr/>
        </p:nvSpPr>
        <p:spPr>
          <a:xfrm>
            <a:off x="6865273" y="2062909"/>
            <a:ext cx="1739176" cy="364212"/>
          </a:xfrm>
          <a:prstGeom prst="roundRect">
            <a:avLst/>
          </a:prstGeom>
          <a:gradFill>
            <a:gsLst>
              <a:gs pos="0">
                <a:srgbClr val="FF9900"/>
              </a:gs>
              <a:gs pos="100000">
                <a:srgbClr val="FFFFFF">
                  <a:lumMod val="0"/>
                  <a:lumOff val="100000"/>
                </a:srgbClr>
              </a:gs>
              <a:gs pos="100000">
                <a:schemeClr val="accent1">
                  <a:tint val="23500"/>
                  <a:satMod val="160000"/>
                </a:schemeClr>
              </a:gs>
            </a:gsLst>
            <a:lin ang="0" scaled="0"/>
          </a:gradFill>
          <a:ln w="19050" cap="flat" cmpd="sng" algn="ctr">
            <a:noFill/>
            <a:prstDash val="solid"/>
          </a:ln>
          <a:effectLst/>
        </p:spPr>
        <p:txBody>
          <a:bodyPr wrap="none" lIns="0" tIns="36000" rIns="0" bIns="0" rtlCol="0" anchor="ctr"/>
          <a:lstStyle/>
          <a:p>
            <a:pPr marL="0" marR="0" lvl="0" indent="0" algn="ctr" defTabSz="914400" eaLnBrk="1" fontAlgn="auto" latinLnBrk="0" hangingPunct="1">
              <a:lnSpc>
                <a:spcPts val="800"/>
              </a:lnSpc>
              <a:spcBef>
                <a:spcPts val="0"/>
              </a:spcBef>
              <a:spcAft>
                <a:spcPts val="0"/>
              </a:spcAft>
              <a:buClrTx/>
              <a:buSzTx/>
              <a:buFontTx/>
              <a:buNone/>
              <a:tabLst/>
              <a:defRPr/>
            </a:pPr>
            <a:r>
              <a:rPr kumimoji="0" lang="en-GB" sz="1100" b="1" i="0" u="none" strike="noStrike" kern="0" cap="none" spc="0" normalizeH="0" baseline="0" smtClean="0">
                <a:ln>
                  <a:noFill/>
                </a:ln>
                <a:solidFill>
                  <a:srgbClr val="2E2224"/>
                </a:solidFill>
                <a:effectLst/>
                <a:uLnTx/>
                <a:uFillTx/>
                <a:latin typeface="Calibri" panose="020F0502020204030204" pitchFamily="34" charset="0"/>
              </a:rPr>
              <a:t>Band #8 UL</a:t>
            </a:r>
            <a:endParaRPr kumimoji="0" lang="en-GB" sz="800" b="1" i="0" u="none" strike="noStrike" kern="0" cap="none" spc="0" normalizeH="0" baseline="0" smtClean="0">
              <a:ln>
                <a:noFill/>
              </a:ln>
              <a:solidFill>
                <a:srgbClr val="2E2224"/>
              </a:solidFill>
              <a:effectLst/>
              <a:uLnTx/>
              <a:uFillTx/>
              <a:latin typeface="Calibri" panose="020F0502020204030204" pitchFamily="34" charset="0"/>
            </a:endParaRPr>
          </a:p>
        </p:txBody>
      </p:sp>
      <p:sp>
        <p:nvSpPr>
          <p:cNvPr id="61" name="Rounded Rectangle 64"/>
          <p:cNvSpPr/>
          <p:nvPr/>
        </p:nvSpPr>
        <p:spPr>
          <a:xfrm>
            <a:off x="6858376" y="3354365"/>
            <a:ext cx="1739176" cy="364212"/>
          </a:xfrm>
          <a:prstGeom prst="roundRect">
            <a:avLst/>
          </a:prstGeom>
          <a:gradFill>
            <a:gsLst>
              <a:gs pos="0">
                <a:srgbClr val="FF9900"/>
              </a:gs>
              <a:gs pos="100000">
                <a:srgbClr val="FFFFFF">
                  <a:lumMod val="0"/>
                  <a:lumOff val="100000"/>
                </a:srgbClr>
              </a:gs>
              <a:gs pos="100000">
                <a:schemeClr val="accent1">
                  <a:tint val="23500"/>
                  <a:satMod val="160000"/>
                </a:schemeClr>
              </a:gs>
            </a:gsLst>
            <a:lin ang="0" scaled="0"/>
          </a:gradFill>
          <a:ln w="19050" cap="flat" cmpd="sng" algn="ctr">
            <a:noFill/>
            <a:prstDash val="solid"/>
          </a:ln>
          <a:effectLst/>
        </p:spPr>
        <p:txBody>
          <a:bodyPr wrap="none" lIns="0" tIns="36000" rIns="0" bIns="0" rtlCol="0" anchor="ctr"/>
          <a:lstStyle/>
          <a:p>
            <a:pPr marL="0" marR="0" lvl="0" indent="0" algn="ctr" defTabSz="914400" eaLnBrk="1" fontAlgn="auto" latinLnBrk="0" hangingPunct="1">
              <a:lnSpc>
                <a:spcPts val="800"/>
              </a:lnSpc>
              <a:spcBef>
                <a:spcPts val="0"/>
              </a:spcBef>
              <a:spcAft>
                <a:spcPts val="0"/>
              </a:spcAft>
              <a:buClrTx/>
              <a:buSzTx/>
              <a:buFontTx/>
              <a:buNone/>
              <a:tabLst/>
              <a:defRPr/>
            </a:pPr>
            <a:r>
              <a:rPr kumimoji="0" lang="en-GB" sz="1100" b="1" i="0" u="none" strike="noStrike" kern="0" cap="none" spc="0" normalizeH="0" baseline="0" smtClean="0">
                <a:ln>
                  <a:noFill/>
                </a:ln>
                <a:solidFill>
                  <a:srgbClr val="2E2224"/>
                </a:solidFill>
                <a:effectLst/>
                <a:uLnTx/>
                <a:uFillTx/>
                <a:latin typeface="Calibri" panose="020F0502020204030204" pitchFamily="34" charset="0"/>
              </a:rPr>
              <a:t>Band #8 DL</a:t>
            </a:r>
            <a:endParaRPr kumimoji="0" lang="en-GB" sz="800" b="1" i="0" u="none" strike="noStrike" kern="0" cap="none" spc="0" normalizeH="0" baseline="0" smtClean="0">
              <a:ln>
                <a:noFill/>
              </a:ln>
              <a:solidFill>
                <a:srgbClr val="2E2224"/>
              </a:solidFill>
              <a:effectLst/>
              <a:uLnTx/>
              <a:uFillTx/>
              <a:latin typeface="Calibri" panose="020F0502020204030204" pitchFamily="34" charset="0"/>
            </a:endParaRPr>
          </a:p>
        </p:txBody>
      </p:sp>
      <p:cxnSp>
        <p:nvCxnSpPr>
          <p:cNvPr id="24" name="Straight Connector 59"/>
          <p:cNvCxnSpPr>
            <a:stCxn id="9" idx="3"/>
            <a:endCxn id="25" idx="0"/>
          </p:cNvCxnSpPr>
          <p:nvPr/>
        </p:nvCxnSpPr>
        <p:spPr>
          <a:xfrm flipH="1">
            <a:off x="6865272" y="3536777"/>
            <a:ext cx="2581" cy="667823"/>
          </a:xfrm>
          <a:prstGeom prst="line">
            <a:avLst/>
          </a:prstGeom>
          <a:noFill/>
          <a:ln w="9525" cap="flat" cmpd="sng" algn="ctr">
            <a:solidFill>
              <a:srgbClr val="61625E"/>
            </a:solidFill>
            <a:prstDash val="sysDot"/>
          </a:ln>
          <a:effectLst/>
        </p:spPr>
      </p:cxnSp>
      <p:cxnSp>
        <p:nvCxnSpPr>
          <p:cNvPr id="43" name="Straight Connector 59"/>
          <p:cNvCxnSpPr>
            <a:stCxn id="34" idx="3"/>
            <a:endCxn id="44" idx="0"/>
          </p:cNvCxnSpPr>
          <p:nvPr/>
        </p:nvCxnSpPr>
        <p:spPr>
          <a:xfrm flipH="1">
            <a:off x="6865272" y="2245015"/>
            <a:ext cx="2580" cy="281300"/>
          </a:xfrm>
          <a:prstGeom prst="line">
            <a:avLst/>
          </a:prstGeom>
          <a:noFill/>
          <a:ln w="9525" cap="flat" cmpd="sng" algn="ctr">
            <a:solidFill>
              <a:srgbClr val="61625E"/>
            </a:solidFill>
            <a:prstDash val="sysDot"/>
          </a:ln>
          <a:effectLst/>
        </p:spPr>
      </p:cxnSp>
      <p:sp>
        <p:nvSpPr>
          <p:cNvPr id="63" name="Forme libre 62"/>
          <p:cNvSpPr/>
          <p:nvPr/>
        </p:nvSpPr>
        <p:spPr>
          <a:xfrm>
            <a:off x="6594777" y="3185212"/>
            <a:ext cx="457200" cy="338305"/>
          </a:xfrm>
          <a:custGeom>
            <a:avLst/>
            <a:gdLst>
              <a:gd name="connsiteX0" fmla="*/ 457200 w 457200"/>
              <a:gd name="connsiteY0" fmla="*/ 262105 h 338305"/>
              <a:gd name="connsiteX1" fmla="*/ 323850 w 457200"/>
              <a:gd name="connsiteY1" fmla="*/ 33505 h 338305"/>
              <a:gd name="connsiteX2" fmla="*/ 85725 w 457200"/>
              <a:gd name="connsiteY2" fmla="*/ 33505 h 338305"/>
              <a:gd name="connsiteX3" fmla="*/ 0 w 457200"/>
              <a:gd name="connsiteY3" fmla="*/ 338305 h 338305"/>
            </a:gdLst>
            <a:ahLst/>
            <a:cxnLst>
              <a:cxn ang="0">
                <a:pos x="connsiteX0" y="connsiteY0"/>
              </a:cxn>
              <a:cxn ang="0">
                <a:pos x="connsiteX1" y="connsiteY1"/>
              </a:cxn>
              <a:cxn ang="0">
                <a:pos x="connsiteX2" y="connsiteY2"/>
              </a:cxn>
              <a:cxn ang="0">
                <a:pos x="connsiteX3" y="connsiteY3"/>
              </a:cxn>
            </a:cxnLst>
            <a:rect l="l" t="t" r="r" b="b"/>
            <a:pathLst>
              <a:path w="457200" h="338305">
                <a:moveTo>
                  <a:pt x="457200" y="262105"/>
                </a:moveTo>
                <a:cubicBezTo>
                  <a:pt x="421481" y="166855"/>
                  <a:pt x="385763" y="71605"/>
                  <a:pt x="323850" y="33505"/>
                </a:cubicBezTo>
                <a:cubicBezTo>
                  <a:pt x="261937" y="-4595"/>
                  <a:pt x="139700" y="-17295"/>
                  <a:pt x="85725" y="33505"/>
                </a:cubicBezTo>
                <a:cubicBezTo>
                  <a:pt x="31750" y="84305"/>
                  <a:pt x="15875" y="211305"/>
                  <a:pt x="0" y="338305"/>
                </a:cubicBezTo>
              </a:path>
            </a:pathLst>
          </a:custGeom>
          <a:ln>
            <a:solidFill>
              <a:srgbClr val="990033"/>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4" name="Forme libre 63"/>
          <p:cNvSpPr/>
          <p:nvPr/>
        </p:nvSpPr>
        <p:spPr>
          <a:xfrm flipH="1">
            <a:off x="2627784" y="1908796"/>
            <a:ext cx="457200" cy="338305"/>
          </a:xfrm>
          <a:custGeom>
            <a:avLst/>
            <a:gdLst>
              <a:gd name="connsiteX0" fmla="*/ 457200 w 457200"/>
              <a:gd name="connsiteY0" fmla="*/ 262105 h 338305"/>
              <a:gd name="connsiteX1" fmla="*/ 323850 w 457200"/>
              <a:gd name="connsiteY1" fmla="*/ 33505 h 338305"/>
              <a:gd name="connsiteX2" fmla="*/ 85725 w 457200"/>
              <a:gd name="connsiteY2" fmla="*/ 33505 h 338305"/>
              <a:gd name="connsiteX3" fmla="*/ 0 w 457200"/>
              <a:gd name="connsiteY3" fmla="*/ 338305 h 338305"/>
            </a:gdLst>
            <a:ahLst/>
            <a:cxnLst>
              <a:cxn ang="0">
                <a:pos x="connsiteX0" y="connsiteY0"/>
              </a:cxn>
              <a:cxn ang="0">
                <a:pos x="connsiteX1" y="connsiteY1"/>
              </a:cxn>
              <a:cxn ang="0">
                <a:pos x="connsiteX2" y="connsiteY2"/>
              </a:cxn>
              <a:cxn ang="0">
                <a:pos x="connsiteX3" y="connsiteY3"/>
              </a:cxn>
            </a:cxnLst>
            <a:rect l="l" t="t" r="r" b="b"/>
            <a:pathLst>
              <a:path w="457200" h="338305">
                <a:moveTo>
                  <a:pt x="457200" y="262105"/>
                </a:moveTo>
                <a:cubicBezTo>
                  <a:pt x="421481" y="166855"/>
                  <a:pt x="385763" y="71605"/>
                  <a:pt x="323850" y="33505"/>
                </a:cubicBezTo>
                <a:cubicBezTo>
                  <a:pt x="261937" y="-4595"/>
                  <a:pt x="139700" y="-17295"/>
                  <a:pt x="85725" y="33505"/>
                </a:cubicBezTo>
                <a:cubicBezTo>
                  <a:pt x="31750" y="84305"/>
                  <a:pt x="15875" y="211305"/>
                  <a:pt x="0" y="338305"/>
                </a:cubicBezTo>
              </a:path>
            </a:pathLst>
          </a:custGeom>
          <a:ln>
            <a:solidFill>
              <a:srgbClr val="990033"/>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5" name="Forme libre 64"/>
          <p:cNvSpPr/>
          <p:nvPr/>
        </p:nvSpPr>
        <p:spPr>
          <a:xfrm flipH="1">
            <a:off x="2399184" y="3198166"/>
            <a:ext cx="457200" cy="338305"/>
          </a:xfrm>
          <a:custGeom>
            <a:avLst/>
            <a:gdLst>
              <a:gd name="connsiteX0" fmla="*/ 457200 w 457200"/>
              <a:gd name="connsiteY0" fmla="*/ 262105 h 338305"/>
              <a:gd name="connsiteX1" fmla="*/ 323850 w 457200"/>
              <a:gd name="connsiteY1" fmla="*/ 33505 h 338305"/>
              <a:gd name="connsiteX2" fmla="*/ 85725 w 457200"/>
              <a:gd name="connsiteY2" fmla="*/ 33505 h 338305"/>
              <a:gd name="connsiteX3" fmla="*/ 0 w 457200"/>
              <a:gd name="connsiteY3" fmla="*/ 338305 h 338305"/>
            </a:gdLst>
            <a:ahLst/>
            <a:cxnLst>
              <a:cxn ang="0">
                <a:pos x="connsiteX0" y="connsiteY0"/>
              </a:cxn>
              <a:cxn ang="0">
                <a:pos x="connsiteX1" y="connsiteY1"/>
              </a:cxn>
              <a:cxn ang="0">
                <a:pos x="connsiteX2" y="connsiteY2"/>
              </a:cxn>
              <a:cxn ang="0">
                <a:pos x="connsiteX3" y="connsiteY3"/>
              </a:cxn>
            </a:cxnLst>
            <a:rect l="l" t="t" r="r" b="b"/>
            <a:pathLst>
              <a:path w="457200" h="338305">
                <a:moveTo>
                  <a:pt x="457200" y="262105"/>
                </a:moveTo>
                <a:cubicBezTo>
                  <a:pt x="421481" y="166855"/>
                  <a:pt x="385763" y="71605"/>
                  <a:pt x="323850" y="33505"/>
                </a:cubicBezTo>
                <a:cubicBezTo>
                  <a:pt x="261937" y="-4595"/>
                  <a:pt x="139700" y="-17295"/>
                  <a:pt x="85725" y="33505"/>
                </a:cubicBezTo>
                <a:cubicBezTo>
                  <a:pt x="31750" y="84305"/>
                  <a:pt x="15875" y="211305"/>
                  <a:pt x="0" y="338305"/>
                </a:cubicBezTo>
              </a:path>
            </a:pathLst>
          </a:custGeom>
          <a:ln>
            <a:solidFill>
              <a:srgbClr val="990033"/>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6" name="ZoneTexte 65"/>
          <p:cNvSpPr txBox="1"/>
          <p:nvPr/>
        </p:nvSpPr>
        <p:spPr>
          <a:xfrm>
            <a:off x="750752" y="4725144"/>
            <a:ext cx="7642496" cy="1323439"/>
          </a:xfrm>
          <a:prstGeom prst="rect">
            <a:avLst/>
          </a:prstGeom>
          <a:noFill/>
        </p:spPr>
        <p:txBody>
          <a:bodyPr wrap="square" rtlCol="0">
            <a:spAutoFit/>
          </a:bodyPr>
          <a:lstStyle/>
          <a:p>
            <a:pPr marL="171450" indent="-171450">
              <a:spcAft>
                <a:spcPts val="300"/>
              </a:spcAft>
              <a:buFont typeface="Arial" panose="020B0604020202020204" pitchFamily="34" charset="0"/>
              <a:buChar char="•"/>
            </a:pPr>
            <a:r>
              <a:rPr lang="en-GB" sz="1600" smtClean="0">
                <a:latin typeface="Arial" panose="020B0604020202020204" pitchFamily="34" charset="0"/>
                <a:cs typeface="Arial" panose="020B0604020202020204" pitchFamily="34" charset="0"/>
              </a:rPr>
              <a:t>Similarly </a:t>
            </a:r>
            <a:r>
              <a:rPr lang="en-GB" sz="1600">
                <a:latin typeface="Arial" panose="020B0604020202020204" pitchFamily="34" charset="0"/>
                <a:cs typeface="Arial" panose="020B0604020202020204" pitchFamily="34" charset="0"/>
              </a:rPr>
              <a:t>to ETSI TS 102 933-1 v1.3.1 </a:t>
            </a:r>
            <a:r>
              <a:rPr lang="en-GB" sz="1600" smtClean="0">
                <a:latin typeface="Arial" panose="020B0604020202020204" pitchFamily="34" charset="0"/>
                <a:cs typeface="Arial" panose="020B0604020202020204" pitchFamily="34" charset="0"/>
              </a:rPr>
              <a:t>onwards on improved GSM-R radios, it is expected that FRMCS radios will need to be improved with respect to the receiver characteristics as currently defined by 3GPP for E-UTRA band #8, in order to ensure a sustainable coexistence with MFCN emissions above 925 MHz </a:t>
            </a:r>
            <a:r>
              <a:rPr lang="en-GB" sz="1600" u="sng" smtClean="0">
                <a:latin typeface="Arial" panose="020B0604020202020204" pitchFamily="34" charset="0"/>
                <a:cs typeface="Arial" panose="020B0604020202020204" pitchFamily="34" charset="0"/>
              </a:rPr>
              <a:t>and</a:t>
            </a:r>
            <a:r>
              <a:rPr lang="en-GB" sz="1600" smtClean="0">
                <a:latin typeface="Arial" panose="020B0604020202020204" pitchFamily="34" charset="0"/>
                <a:cs typeface="Arial" panose="020B0604020202020204" pitchFamily="34" charset="0"/>
              </a:rPr>
              <a:t> SRD emissions below 919.4 MHz.</a:t>
            </a:r>
          </a:p>
        </p:txBody>
      </p:sp>
      <p:sp>
        <p:nvSpPr>
          <p:cNvPr id="67" name="ZoneTexte 66"/>
          <p:cNvSpPr txBox="1"/>
          <p:nvPr/>
        </p:nvSpPr>
        <p:spPr>
          <a:xfrm>
            <a:off x="4499992" y="3694594"/>
            <a:ext cx="1435224" cy="430887"/>
          </a:xfrm>
          <a:prstGeom prst="rect">
            <a:avLst/>
          </a:prstGeom>
          <a:noFill/>
        </p:spPr>
        <p:txBody>
          <a:bodyPr wrap="square" rtlCol="0">
            <a:spAutoFit/>
          </a:bodyPr>
          <a:lstStyle/>
          <a:p>
            <a:r>
              <a:rPr lang="en-GB" sz="1100" smtClean="0">
                <a:latin typeface="Calibri" pitchFamily="34" charset="0"/>
              </a:rPr>
              <a:t>impact on cab-radios and EDOR</a:t>
            </a:r>
            <a:endParaRPr lang="en-GB" sz="1100">
              <a:latin typeface="Calibri" pitchFamily="34" charset="0"/>
            </a:endParaRPr>
          </a:p>
        </p:txBody>
      </p:sp>
      <p:sp>
        <p:nvSpPr>
          <p:cNvPr id="68" name="ZoneTexte 67"/>
          <p:cNvSpPr txBox="1"/>
          <p:nvPr/>
        </p:nvSpPr>
        <p:spPr>
          <a:xfrm>
            <a:off x="4499992" y="2427121"/>
            <a:ext cx="1435224" cy="261610"/>
          </a:xfrm>
          <a:prstGeom prst="rect">
            <a:avLst/>
          </a:prstGeom>
          <a:noFill/>
        </p:spPr>
        <p:txBody>
          <a:bodyPr wrap="square" rtlCol="0">
            <a:spAutoFit/>
          </a:bodyPr>
          <a:lstStyle/>
          <a:p>
            <a:r>
              <a:rPr lang="en-GB" sz="1100" smtClean="0">
                <a:latin typeface="Calibri" pitchFamily="34" charset="0"/>
              </a:rPr>
              <a:t>impact on BS</a:t>
            </a:r>
            <a:endParaRPr lang="en-GB" sz="1100">
              <a:latin typeface="Calibri" pitchFamily="34" charset="0"/>
            </a:endParaRPr>
          </a:p>
        </p:txBody>
      </p:sp>
    </p:spTree>
    <p:extLst>
      <p:ext uri="{BB962C8B-B14F-4D97-AF65-F5344CB8AC3E}">
        <p14:creationId xmlns:p14="http://schemas.microsoft.com/office/powerpoint/2010/main" val="1685161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ersonnalisé 3">
      <a:dk1>
        <a:srgbClr val="000000"/>
      </a:dk1>
      <a:lt1>
        <a:srgbClr val="CCCCCC"/>
      </a:lt1>
      <a:dk2>
        <a:srgbClr val="1F497D"/>
      </a:dk2>
      <a:lt2>
        <a:srgbClr val="EEECE1"/>
      </a:lt2>
      <a:accent1>
        <a:srgbClr val="4F81BD"/>
      </a:accent1>
      <a:accent2>
        <a:srgbClr val="C0504D"/>
      </a:accent2>
      <a:accent3>
        <a:srgbClr val="E2E2E2"/>
      </a:accent3>
      <a:accent4>
        <a:srgbClr val="000000"/>
      </a:accent4>
      <a:accent5>
        <a:srgbClr val="B2C1DB"/>
      </a:accent5>
      <a:accent6>
        <a:srgbClr val="AE4845"/>
      </a:accent6>
      <a:hlink>
        <a:srgbClr val="887F6E"/>
      </a:hlink>
      <a:folHlink>
        <a:srgbClr val="887F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5557</TotalTime>
  <Words>1366</Words>
  <Application>Microsoft Office PowerPoint</Application>
  <PresentationFormat>On-screen Show (4:3)</PresentationFormat>
  <Paragraphs>288</Paragraphs>
  <Slides>22</Slides>
  <Notes>0</Notes>
  <HiddenSlides>4</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Radio spectrum for present and future  rail transport needs</vt:lpstr>
      <vt:lpstr>PowerPoint Presentation</vt:lpstr>
      <vt:lpstr>Radio spectrum for the present of RMR</vt:lpstr>
      <vt:lpstr>EC Decision on SRD in 874-876 MHz / 915-921 MHz</vt:lpstr>
      <vt:lpstr>EC Decision on SRD in 874-876 MHz / 915-921 MHz</vt:lpstr>
      <vt:lpstr>Radio spectrum for the future of RMR</vt:lpstr>
      <vt:lpstr>Organisation of work at ECC</vt:lpstr>
      <vt:lpstr>LRTC for RMR based on coexistence with MFCN</vt:lpstr>
      <vt:lpstr>Key coexistence studies at 900 MHz</vt:lpstr>
      <vt:lpstr>What outage criterion? Key input required</vt:lpstr>
      <vt:lpstr>Why not GSM-R in-band of a 5 MHz LTE/NR carrier?</vt:lpstr>
      <vt:lpstr>To FRMCS and beyond!     A possible ending</vt:lpstr>
      <vt:lpstr>To FRMCS and beyond!  Millimetre wave for railways</vt:lpstr>
      <vt:lpstr>Future of RMR</vt:lpstr>
      <vt:lpstr>PowerPoint Presentation</vt:lpstr>
      <vt:lpstr>Radio spectrum for CBTC</vt:lpstr>
      <vt:lpstr>Requirements on the revision of the regulatory framework</vt:lpstr>
      <vt:lpstr>Coexistence between road ITS and CBTC being explored</vt:lpstr>
      <vt:lpstr>PowerPoint Presentation</vt:lpstr>
      <vt:lpstr>Abbreviations</vt:lpstr>
      <vt:lpstr>EC Decision on SRD in 874-876 MHz / 915-921 MHz</vt:lpstr>
      <vt:lpstr>The European Commission consulted CEPT</vt:lpstr>
    </vt:vector>
  </TitlesOfParts>
  <Company>wonderlandWPA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 Smith</dc:creator>
  <cp:lastModifiedBy>Vibeke Hansen</cp:lastModifiedBy>
  <cp:revision>215</cp:revision>
  <dcterms:created xsi:type="dcterms:W3CDTF">2011-06-23T11:16:25Z</dcterms:created>
  <dcterms:modified xsi:type="dcterms:W3CDTF">2018-07-24T12:16:21Z</dcterms:modified>
</cp:coreProperties>
</file>